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sldIdLst>
    <p:sldId id="256" r:id="rId2"/>
    <p:sldId id="284" r:id="rId3"/>
    <p:sldId id="260" r:id="rId4"/>
    <p:sldId id="261" r:id="rId5"/>
    <p:sldId id="285" r:id="rId6"/>
    <p:sldId id="296" r:id="rId7"/>
    <p:sldId id="295" r:id="rId8"/>
    <p:sldId id="311" r:id="rId9"/>
    <p:sldId id="283" r:id="rId10"/>
    <p:sldId id="288" r:id="rId11"/>
    <p:sldId id="289" r:id="rId12"/>
    <p:sldId id="290" r:id="rId13"/>
    <p:sldId id="291" r:id="rId14"/>
    <p:sldId id="292" r:id="rId15"/>
    <p:sldId id="282" r:id="rId16"/>
    <p:sldId id="293" r:id="rId17"/>
    <p:sldId id="297" r:id="rId18"/>
    <p:sldId id="298" r:id="rId19"/>
    <p:sldId id="310" r:id="rId20"/>
    <p:sldId id="294" r:id="rId21"/>
    <p:sldId id="286" r:id="rId22"/>
    <p:sldId id="300" r:id="rId23"/>
    <p:sldId id="299" r:id="rId24"/>
    <p:sldId id="309" r:id="rId25"/>
    <p:sldId id="312" r:id="rId26"/>
    <p:sldId id="301" r:id="rId27"/>
    <p:sldId id="302" r:id="rId28"/>
    <p:sldId id="308" r:id="rId29"/>
    <p:sldId id="267" r:id="rId30"/>
    <p:sldId id="268" r:id="rId31"/>
    <p:sldId id="303" r:id="rId32"/>
    <p:sldId id="304" r:id="rId33"/>
    <p:sldId id="305" r:id="rId34"/>
    <p:sldId id="306" r:id="rId35"/>
  </p:sldIdLst>
  <p:sldSz cx="9144000" cy="6858000" type="screen4x3"/>
  <p:notesSz cx="6858000" cy="9144000"/>
  <p:embeddedFontLst>
    <p:embeddedFont>
      <p:font typeface="Archistico" panose="02040802050405020203" pitchFamily="18" charset="0"/>
      <p:regular r:id="rId37"/>
      <p:bold r:id="rId38"/>
    </p:embeddedFont>
    <p:embeddedFont>
      <p:font typeface="Calibri" panose="020F0502020204030204" pitchFamily="34" charset="0"/>
      <p:regular r:id="rId39"/>
      <p:bold r:id="rId40"/>
      <p:italic r:id="rId41"/>
      <p:boldItalic r:id="rId42"/>
    </p:embeddedFont>
    <p:embeddedFont>
      <p:font typeface="Return To Sender" panose="02000000000000000000" pitchFamily="2" charset="0"/>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99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84989-A73C-46D8-9628-D519DB42F6DF}" v="56" dt="2019-02-02T22:46:06.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showGuides="1">
      <p:cViewPr>
        <p:scale>
          <a:sx n="91" d="100"/>
          <a:sy n="91" d="100"/>
        </p:scale>
        <p:origin x="417"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1E4CC302-F0A6-4BB0-B080-4BA8E7ED5743}"/>
    <pc:docChg chg="addSld delSld modSld">
      <pc:chgData name="Ken Merrihew" userId="bcb7a1e886d99f07" providerId="LiveId" clId="{1E4CC302-F0A6-4BB0-B080-4BA8E7ED5743}" dt="2019-02-02T22:46:06.878" v="271"/>
      <pc:docMkLst>
        <pc:docMk/>
      </pc:docMkLst>
      <pc:sldChg chg="modSp">
        <pc:chgData name="Ken Merrihew" userId="bcb7a1e886d99f07" providerId="LiveId" clId="{1E4CC302-F0A6-4BB0-B080-4BA8E7ED5743}" dt="2019-02-02T22:06:38.499" v="0" actId="6549"/>
        <pc:sldMkLst>
          <pc:docMk/>
          <pc:sldMk cId="2205837974" sldId="260"/>
        </pc:sldMkLst>
        <pc:spChg chg="mod">
          <ac:chgData name="Ken Merrihew" userId="bcb7a1e886d99f07" providerId="LiveId" clId="{1E4CC302-F0A6-4BB0-B080-4BA8E7ED5743}" dt="2019-02-02T22:06:38.499" v="0" actId="6549"/>
          <ac:spMkLst>
            <pc:docMk/>
            <pc:sldMk cId="2205837974" sldId="260"/>
            <ac:spMk id="4" creationId="{660AA15C-098C-47B4-B498-AFD6F18F2DFB}"/>
          </ac:spMkLst>
        </pc:spChg>
      </pc:sldChg>
      <pc:sldChg chg="modSp">
        <pc:chgData name="Ken Merrihew" userId="bcb7a1e886d99f07" providerId="LiveId" clId="{1E4CC302-F0A6-4BB0-B080-4BA8E7ED5743}" dt="2019-02-02T22:06:45.363" v="1" actId="6549"/>
        <pc:sldMkLst>
          <pc:docMk/>
          <pc:sldMk cId="1181193702" sldId="261"/>
        </pc:sldMkLst>
        <pc:spChg chg="mod">
          <ac:chgData name="Ken Merrihew" userId="bcb7a1e886d99f07" providerId="LiveId" clId="{1E4CC302-F0A6-4BB0-B080-4BA8E7ED5743}" dt="2019-02-02T22:06:45.363" v="1" actId="6549"/>
          <ac:spMkLst>
            <pc:docMk/>
            <pc:sldMk cId="1181193702" sldId="261"/>
            <ac:spMk id="5" creationId="{BFE8C561-85E3-4301-B531-66B9AC65079E}"/>
          </ac:spMkLst>
        </pc:spChg>
      </pc:sldChg>
      <pc:sldChg chg="addSp modSp modAnim">
        <pc:chgData name="Ken Merrihew" userId="bcb7a1e886d99f07" providerId="LiveId" clId="{1E4CC302-F0A6-4BB0-B080-4BA8E7ED5743}" dt="2019-02-02T22:10:44.782" v="66"/>
        <pc:sldMkLst>
          <pc:docMk/>
          <pc:sldMk cId="4070470363" sldId="296"/>
        </pc:sldMkLst>
        <pc:picChg chg="add mod">
          <ac:chgData name="Ken Merrihew" userId="bcb7a1e886d99f07" providerId="LiveId" clId="{1E4CC302-F0A6-4BB0-B080-4BA8E7ED5743}" dt="2019-02-02T22:10:26.198" v="63" actId="1035"/>
          <ac:picMkLst>
            <pc:docMk/>
            <pc:sldMk cId="4070470363" sldId="296"/>
            <ac:picMk id="17" creationId="{7A62C261-38B4-4C1B-BA01-D4DB8B8F33F6}"/>
          </ac:picMkLst>
        </pc:picChg>
      </pc:sldChg>
      <pc:sldChg chg="modSp">
        <pc:chgData name="Ken Merrihew" userId="bcb7a1e886d99f07" providerId="LiveId" clId="{1E4CC302-F0A6-4BB0-B080-4BA8E7ED5743}" dt="2019-02-02T22:44:04.533" v="268" actId="255"/>
        <pc:sldMkLst>
          <pc:docMk/>
          <pc:sldMk cId="755555562" sldId="301"/>
        </pc:sldMkLst>
        <pc:spChg chg="mod">
          <ac:chgData name="Ken Merrihew" userId="bcb7a1e886d99f07" providerId="LiveId" clId="{1E4CC302-F0A6-4BB0-B080-4BA8E7ED5743}" dt="2019-02-02T22:44:04.533" v="268" actId="255"/>
          <ac:spMkLst>
            <pc:docMk/>
            <pc:sldMk cId="755555562" sldId="301"/>
            <ac:spMk id="3" creationId="{C9E2516E-4D06-443F-AEC5-92196605AA6C}"/>
          </ac:spMkLst>
        </pc:spChg>
        <pc:spChg chg="mod">
          <ac:chgData name="Ken Merrihew" userId="bcb7a1e886d99f07" providerId="LiveId" clId="{1E4CC302-F0A6-4BB0-B080-4BA8E7ED5743}" dt="2019-02-02T22:44:04.533" v="268" actId="255"/>
          <ac:spMkLst>
            <pc:docMk/>
            <pc:sldMk cId="755555562" sldId="301"/>
            <ac:spMk id="4" creationId="{1934B89B-ABD1-4664-9927-55F20919B1C3}"/>
          </ac:spMkLst>
        </pc:spChg>
      </pc:sldChg>
      <pc:sldChg chg="modSp">
        <pc:chgData name="Ken Merrihew" userId="bcb7a1e886d99f07" providerId="LiveId" clId="{1E4CC302-F0A6-4BB0-B080-4BA8E7ED5743}" dt="2019-02-02T22:46:06.878" v="271"/>
        <pc:sldMkLst>
          <pc:docMk/>
          <pc:sldMk cId="1411077654" sldId="308"/>
        </pc:sldMkLst>
        <pc:spChg chg="mod">
          <ac:chgData name="Ken Merrihew" userId="bcb7a1e886d99f07" providerId="LiveId" clId="{1E4CC302-F0A6-4BB0-B080-4BA8E7ED5743}" dt="2019-02-02T22:45:58.392" v="270" actId="1038"/>
          <ac:spMkLst>
            <pc:docMk/>
            <pc:sldMk cId="1411077654" sldId="308"/>
            <ac:spMk id="6" creationId="{64E46C3B-288E-46C4-AF91-301474AC9C34}"/>
          </ac:spMkLst>
        </pc:spChg>
        <pc:spChg chg="mod">
          <ac:chgData name="Ken Merrihew" userId="bcb7a1e886d99f07" providerId="LiveId" clId="{1E4CC302-F0A6-4BB0-B080-4BA8E7ED5743}" dt="2019-02-02T22:46:06.878" v="271"/>
          <ac:spMkLst>
            <pc:docMk/>
            <pc:sldMk cId="1411077654" sldId="308"/>
            <ac:spMk id="12" creationId="{843A3F90-6725-4A64-ADF4-9729883A440A}"/>
          </ac:spMkLst>
        </pc:spChg>
      </pc:sldChg>
      <pc:sldChg chg="addSp modSp modAnim">
        <pc:chgData name="Ken Merrihew" userId="bcb7a1e886d99f07" providerId="LiveId" clId="{1E4CC302-F0A6-4BB0-B080-4BA8E7ED5743}" dt="2019-02-02T22:32:11.376" v="262"/>
        <pc:sldMkLst>
          <pc:docMk/>
          <pc:sldMk cId="3000564380" sldId="309"/>
        </pc:sldMkLst>
        <pc:spChg chg="add mod">
          <ac:chgData name="Ken Merrihew" userId="bcb7a1e886d99f07" providerId="LiveId" clId="{1E4CC302-F0A6-4BB0-B080-4BA8E7ED5743}" dt="2019-02-02T22:30:03.316" v="202" actId="14861"/>
          <ac:spMkLst>
            <pc:docMk/>
            <pc:sldMk cId="3000564380" sldId="309"/>
            <ac:spMk id="2" creationId="{7B87A35A-1FA7-4C26-AEA0-0B96D98B2B20}"/>
          </ac:spMkLst>
        </pc:spChg>
        <pc:spChg chg="add mod">
          <ac:chgData name="Ken Merrihew" userId="bcb7a1e886d99f07" providerId="LiveId" clId="{1E4CC302-F0A6-4BB0-B080-4BA8E7ED5743}" dt="2019-02-02T22:31:40.162" v="257" actId="1037"/>
          <ac:spMkLst>
            <pc:docMk/>
            <pc:sldMk cId="3000564380" sldId="309"/>
            <ac:spMk id="4" creationId="{D9735A3B-598F-401D-98DC-9E7A57209310}"/>
          </ac:spMkLst>
        </pc:spChg>
        <pc:picChg chg="add mod">
          <ac:chgData name="Ken Merrihew" userId="bcb7a1e886d99f07" providerId="LiveId" clId="{1E4CC302-F0A6-4BB0-B080-4BA8E7ED5743}" dt="2019-02-02T22:29:01.926" v="195" actId="688"/>
          <ac:picMkLst>
            <pc:docMk/>
            <pc:sldMk cId="3000564380" sldId="309"/>
            <ac:picMk id="3074" creationId="{500A00CE-9884-44EA-8D17-1A3439A29B8B}"/>
          </ac:picMkLst>
        </pc:picChg>
      </pc:sldChg>
      <pc:sldChg chg="modSp">
        <pc:chgData name="Ken Merrihew" userId="bcb7a1e886d99f07" providerId="LiveId" clId="{1E4CC302-F0A6-4BB0-B080-4BA8E7ED5743}" dt="2019-02-02T22:19:56.930" v="189" actId="1037"/>
        <pc:sldMkLst>
          <pc:docMk/>
          <pc:sldMk cId="102290565" sldId="310"/>
        </pc:sldMkLst>
        <pc:spChg chg="mod">
          <ac:chgData name="Ken Merrihew" userId="bcb7a1e886d99f07" providerId="LiveId" clId="{1E4CC302-F0A6-4BB0-B080-4BA8E7ED5743}" dt="2019-02-02T22:19:56.930" v="189" actId="1037"/>
          <ac:spMkLst>
            <pc:docMk/>
            <pc:sldMk cId="102290565" sldId="310"/>
            <ac:spMk id="17" creationId="{5CDD612F-1294-4DF6-A5ED-19957272DA17}"/>
          </ac:spMkLst>
        </pc:spChg>
      </pc:sldChg>
      <pc:sldChg chg="modSp add del">
        <pc:chgData name="Ken Merrihew" userId="bcb7a1e886d99f07" providerId="LiveId" clId="{1E4CC302-F0A6-4BB0-B080-4BA8E7ED5743}" dt="2019-02-02T22:11:13.051" v="67" actId="2696"/>
        <pc:sldMkLst>
          <pc:docMk/>
          <pc:sldMk cId="3387627447" sldId="312"/>
        </pc:sldMkLst>
        <pc:picChg chg="mod">
          <ac:chgData name="Ken Merrihew" userId="bcb7a1e886d99f07" providerId="LiveId" clId="{1E4CC302-F0A6-4BB0-B080-4BA8E7ED5743}" dt="2019-02-02T22:09:22.579" v="7"/>
          <ac:picMkLst>
            <pc:docMk/>
            <pc:sldMk cId="3387627447" sldId="312"/>
            <ac:picMk id="1032" creationId="{58440B01-F504-4BFF-876A-40B44CB2536A}"/>
          </ac:picMkLst>
        </pc:picChg>
      </pc:sldChg>
      <pc:sldChg chg="add">
        <pc:chgData name="Ken Merrihew" userId="bcb7a1e886d99f07" providerId="LiveId" clId="{1E4CC302-F0A6-4BB0-B080-4BA8E7ED5743}" dt="2019-02-02T22:28:44.184" v="190"/>
        <pc:sldMkLst>
          <pc:docMk/>
          <pc:sldMk cId="3642865816"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3E90B-B436-4F2D-B240-9A1FB5E937B5}" type="datetimeFigureOut">
              <a:rPr lang="en-US" smtClean="0"/>
              <a:t>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52220-FD99-4C5E-8DF7-D775086927B0}" type="slidenum">
              <a:rPr lang="en-US" smtClean="0"/>
              <a:t>‹#›</a:t>
            </a:fld>
            <a:endParaRPr lang="en-US"/>
          </a:p>
        </p:txBody>
      </p:sp>
    </p:spTree>
    <p:extLst>
      <p:ext uri="{BB962C8B-B14F-4D97-AF65-F5344CB8AC3E}">
        <p14:creationId xmlns:p14="http://schemas.microsoft.com/office/powerpoint/2010/main" val="2151507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79795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30452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46664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282372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44C0F-7D35-4383-96D6-8583CB80B5DF}"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57913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844C0F-7D35-4383-96D6-8583CB80B5DF}"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407423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844C0F-7D35-4383-96D6-8583CB80B5DF}" type="datetimeFigureOut">
              <a:rPr lang="en-US" smtClean="0"/>
              <a:t>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4193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44C0F-7D35-4383-96D6-8583CB80B5DF}" type="datetimeFigureOut">
              <a:rPr lang="en-US" smtClean="0"/>
              <a:t>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308574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44C0F-7D35-4383-96D6-8583CB80B5DF}" type="datetimeFigureOut">
              <a:rPr lang="en-US" smtClean="0"/>
              <a:t>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340342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844C0F-7D35-4383-96D6-8583CB80B5DF}"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63884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844C0F-7D35-4383-96D6-8583CB80B5DF}"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21253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44C0F-7D35-4383-96D6-8583CB80B5DF}" type="datetimeFigureOut">
              <a:rPr lang="en-US" smtClean="0"/>
              <a:t>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06C1E-C8AD-4C95-B0BE-C45CBFD42B9B}" type="slidenum">
              <a:rPr lang="en-US" smtClean="0"/>
              <a:t>‹#›</a:t>
            </a:fld>
            <a:endParaRPr lang="en-US"/>
          </a:p>
        </p:txBody>
      </p:sp>
    </p:spTree>
    <p:extLst>
      <p:ext uri="{BB962C8B-B14F-4D97-AF65-F5344CB8AC3E}">
        <p14:creationId xmlns:p14="http://schemas.microsoft.com/office/powerpoint/2010/main" val="3976050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Crown_of_the_Kingdom_of_Greece.svg" TargetMode="External"/><Relationship Id="rId4" Type="http://schemas.microsoft.com/office/2007/relationships/hdphoto" Target="../media/hdphoto3.wdp"/><Relationship Id="rId9" Type="http://schemas.openxmlformats.org/officeDocument/2006/relationships/hyperlink" Target="http://flickr.com/photos/lala50/807085241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periodistasinremedio.wordpress.com/2013/03/13/incompatibilidades/" TargetMode="Externa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openclipart.org/detail/122575/old-man-2-by-ricardomaia"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E5A441-F0EC-4B49-B373-C628B0C6A80D}"/>
              </a:ext>
            </a:extLst>
          </p:cNvPr>
          <p:cNvSpPr txBox="1"/>
          <p:nvPr/>
        </p:nvSpPr>
        <p:spPr>
          <a:xfrm>
            <a:off x="5384260" y="401984"/>
            <a:ext cx="2621604"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32957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2CA6-74D3-4D38-828A-6BEECA7F3D68}"/>
              </a:ext>
            </a:extLst>
          </p:cNvPr>
          <p:cNvSpPr/>
          <p:nvPr/>
        </p:nvSpPr>
        <p:spPr>
          <a:xfrm>
            <a:off x="2981479" y="2621295"/>
            <a:ext cx="2330749"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crown of life</a:t>
            </a:r>
          </a:p>
        </p:txBody>
      </p:sp>
      <p:sp>
        <p:nvSpPr>
          <p:cNvPr id="4" name="TextBox 3">
            <a:extLst>
              <a:ext uri="{FF2B5EF4-FFF2-40B4-BE49-F238E27FC236}">
                <a16:creationId xmlns:a16="http://schemas.microsoft.com/office/drawing/2014/main" id="{020E64F8-BED3-4C9C-A0EE-5EFDCF63BF1F}"/>
              </a:ext>
            </a:extLst>
          </p:cNvPr>
          <p:cNvSpPr txBox="1"/>
          <p:nvPr/>
        </p:nvSpPr>
        <p:spPr>
          <a:xfrm>
            <a:off x="442175" y="1615052"/>
            <a:ext cx="8229600"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Jam. 1:12 ~ </a:t>
            </a:r>
            <a:r>
              <a:rPr lang="en-US" sz="3200" dirty="0">
                <a:solidFill>
                  <a:schemeClr val="accent4">
                    <a:lumMod val="60000"/>
                    <a:lumOff val="40000"/>
                  </a:schemeClr>
                </a:solidFill>
                <a:effectLst>
                  <a:outerShdw blurRad="38100" dist="38100" dir="2700000" algn="tl">
                    <a:srgbClr val="000000">
                      <a:alpha val="43137"/>
                    </a:srgbClr>
                  </a:outerShdw>
                </a:effectLst>
              </a:rPr>
              <a:t>Blessed </a:t>
            </a:r>
            <a:r>
              <a:rPr lang="en-US" sz="3200" i="1" dirty="0">
                <a:solidFill>
                  <a:schemeClr val="accent4">
                    <a:lumMod val="60000"/>
                    <a:lumOff val="40000"/>
                  </a:schemeClr>
                </a:solidFill>
                <a:effectLst>
                  <a:outerShdw blurRad="38100" dist="38100" dir="2700000" algn="tl">
                    <a:srgbClr val="000000">
                      <a:alpha val="43137"/>
                    </a:srgbClr>
                  </a:outerShdw>
                </a:effectLst>
              </a:rPr>
              <a:t>is</a:t>
            </a:r>
            <a:r>
              <a:rPr lang="en-US" sz="3200" dirty="0">
                <a:solidFill>
                  <a:schemeClr val="accent4">
                    <a:lumMod val="60000"/>
                    <a:lumOff val="40000"/>
                  </a:schemeClr>
                </a:solidFill>
                <a:effectLst>
                  <a:outerShdw blurRad="38100" dist="38100" dir="2700000" algn="tl">
                    <a:srgbClr val="000000">
                      <a:alpha val="43137"/>
                    </a:srgbClr>
                  </a:outerShdw>
                </a:effectLst>
              </a:rPr>
              <a:t> the man who endures temptation; for when he has been approved, he will receive the crown of life which the Lord has promised to those who love Him.</a:t>
            </a:r>
            <a:endParaRPr lang="en-US" sz="4800" dirty="0">
              <a:solidFill>
                <a:schemeClr val="accent4">
                  <a:lumMod val="60000"/>
                  <a:lumOff val="40000"/>
                </a:schemeClr>
              </a:solidFill>
              <a:effectLst>
                <a:outerShdw blurRad="38100" dist="38100" dir="2700000" algn="tl">
                  <a:srgbClr val="000000">
                    <a:alpha val="43137"/>
                  </a:srgbClr>
                </a:outerShdw>
              </a:effectLst>
            </a:endParaRP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16785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2CA6-74D3-4D38-828A-6BEECA7F3D68}"/>
              </a:ext>
            </a:extLst>
          </p:cNvPr>
          <p:cNvSpPr/>
          <p:nvPr/>
        </p:nvSpPr>
        <p:spPr>
          <a:xfrm>
            <a:off x="383422" y="3100266"/>
            <a:ext cx="3600749"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crown that is imperishable</a:t>
            </a:r>
          </a:p>
        </p:txBody>
      </p:sp>
      <p:sp>
        <p:nvSpPr>
          <p:cNvPr id="4" name="TextBox 3">
            <a:extLst>
              <a:ext uri="{FF2B5EF4-FFF2-40B4-BE49-F238E27FC236}">
                <a16:creationId xmlns:a16="http://schemas.microsoft.com/office/drawing/2014/main" id="{020E64F8-BED3-4C9C-A0EE-5EFDCF63BF1F}"/>
              </a:ext>
            </a:extLst>
          </p:cNvPr>
          <p:cNvSpPr txBox="1"/>
          <p:nvPr/>
        </p:nvSpPr>
        <p:spPr>
          <a:xfrm>
            <a:off x="442175" y="1615052"/>
            <a:ext cx="8229600"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 Cor. 9:25 ~ </a:t>
            </a:r>
            <a:r>
              <a:rPr lang="en-US" sz="3200" dirty="0">
                <a:solidFill>
                  <a:schemeClr val="accent4">
                    <a:lumMod val="60000"/>
                    <a:lumOff val="40000"/>
                  </a:schemeClr>
                </a:solidFill>
                <a:effectLst>
                  <a:outerShdw blurRad="38100" dist="38100" dir="2700000" algn="tl">
                    <a:srgbClr val="000000">
                      <a:alpha val="43137"/>
                    </a:srgbClr>
                  </a:outerShdw>
                </a:effectLst>
              </a:rPr>
              <a:t>And everyone who competes </a:t>
            </a:r>
            <a:r>
              <a:rPr lang="en-US" sz="3200" i="1" dirty="0">
                <a:solidFill>
                  <a:schemeClr val="accent4">
                    <a:lumMod val="60000"/>
                    <a:lumOff val="40000"/>
                  </a:schemeClr>
                </a:solidFill>
                <a:effectLst>
                  <a:outerShdw blurRad="38100" dist="38100" dir="2700000" algn="tl">
                    <a:srgbClr val="000000">
                      <a:alpha val="43137"/>
                    </a:srgbClr>
                  </a:outerShdw>
                </a:effectLst>
              </a:rPr>
              <a:t>for the prize</a:t>
            </a:r>
            <a:r>
              <a:rPr lang="en-US" sz="3200" dirty="0">
                <a:solidFill>
                  <a:schemeClr val="accent4">
                    <a:lumMod val="60000"/>
                    <a:lumOff val="40000"/>
                  </a:schemeClr>
                </a:solidFill>
                <a:effectLst>
                  <a:outerShdw blurRad="38100" dist="38100" dir="2700000" algn="tl">
                    <a:srgbClr val="000000">
                      <a:alpha val="43137"/>
                    </a:srgbClr>
                  </a:outerShdw>
                </a:effectLst>
              </a:rPr>
              <a:t> is temperate in all things. Now they </a:t>
            </a:r>
            <a:r>
              <a:rPr lang="en-US" sz="3200" i="1" dirty="0">
                <a:solidFill>
                  <a:schemeClr val="accent4">
                    <a:lumMod val="60000"/>
                    <a:lumOff val="40000"/>
                  </a:schemeClr>
                </a:solidFill>
                <a:effectLst>
                  <a:outerShdw blurRad="38100" dist="38100" dir="2700000" algn="tl">
                    <a:srgbClr val="000000">
                      <a:alpha val="43137"/>
                    </a:srgbClr>
                  </a:outerShdw>
                </a:effectLst>
              </a:rPr>
              <a:t>do it</a:t>
            </a:r>
            <a:r>
              <a:rPr lang="en-US" sz="3200" dirty="0">
                <a:solidFill>
                  <a:schemeClr val="accent4">
                    <a:lumMod val="60000"/>
                    <a:lumOff val="40000"/>
                  </a:schemeClr>
                </a:solidFill>
                <a:effectLst>
                  <a:outerShdw blurRad="38100" dist="38100" dir="2700000" algn="tl">
                    <a:srgbClr val="000000">
                      <a:alpha val="43137"/>
                    </a:srgbClr>
                  </a:outerShdw>
                </a:effectLst>
              </a:rPr>
              <a:t> to obtain a perishable crown, but we </a:t>
            </a:r>
            <a:r>
              <a:rPr lang="en-US" sz="3200" i="1" dirty="0">
                <a:solidFill>
                  <a:schemeClr val="accent4">
                    <a:lumMod val="60000"/>
                    <a:lumOff val="40000"/>
                  </a:schemeClr>
                </a:solidFill>
                <a:effectLst>
                  <a:outerShdw blurRad="38100" dist="38100" dir="2700000" algn="tl">
                    <a:srgbClr val="000000">
                      <a:alpha val="43137"/>
                    </a:srgbClr>
                  </a:outerShdw>
                </a:effectLst>
              </a:rPr>
              <a:t>for</a:t>
            </a:r>
            <a:r>
              <a:rPr lang="en-US" sz="3200" dirty="0">
                <a:solidFill>
                  <a:schemeClr val="accent4">
                    <a:lumMod val="60000"/>
                    <a:lumOff val="40000"/>
                  </a:schemeClr>
                </a:solidFill>
                <a:effectLst>
                  <a:outerShdw blurRad="38100" dist="38100" dir="2700000" algn="tl">
                    <a:srgbClr val="000000">
                      <a:alpha val="43137"/>
                    </a:srgbClr>
                  </a:outerShdw>
                </a:effectLst>
              </a:rPr>
              <a:t> an imperishable </a:t>
            </a:r>
            <a:r>
              <a:rPr lang="en-US" sz="3200" i="1" dirty="0">
                <a:solidFill>
                  <a:schemeClr val="accent4">
                    <a:lumMod val="60000"/>
                    <a:lumOff val="40000"/>
                  </a:schemeClr>
                </a:solidFill>
                <a:effectLst>
                  <a:outerShdw blurRad="38100" dist="38100" dir="2700000" algn="tl">
                    <a:srgbClr val="000000">
                      <a:alpha val="43137"/>
                    </a:srgbClr>
                  </a:outerShdw>
                </a:effectLst>
              </a:rPr>
              <a:t>crown</a:t>
            </a:r>
            <a:r>
              <a:rPr lang="en-US" sz="3200" dirty="0">
                <a:solidFill>
                  <a:schemeClr val="accent4">
                    <a:lumMod val="60000"/>
                    <a:lumOff val="40000"/>
                  </a:schemeClr>
                </a:solidFill>
                <a:effectLst>
                  <a:outerShdw blurRad="38100" dist="38100" dir="2700000" algn="tl">
                    <a:srgbClr val="000000">
                      <a:alpha val="43137"/>
                    </a:srgbClr>
                  </a:outerShdw>
                </a:effectLst>
              </a:rPr>
              <a:t>. </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94355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2CA6-74D3-4D38-828A-6BEECA7F3D68}"/>
              </a:ext>
            </a:extLst>
          </p:cNvPr>
          <p:cNvSpPr/>
          <p:nvPr/>
        </p:nvSpPr>
        <p:spPr>
          <a:xfrm>
            <a:off x="7075715" y="1634323"/>
            <a:ext cx="1306286"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crown of rejoicing</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6" name="Rectangle 5">
            <a:extLst>
              <a:ext uri="{FF2B5EF4-FFF2-40B4-BE49-F238E27FC236}">
                <a16:creationId xmlns:a16="http://schemas.microsoft.com/office/drawing/2014/main" id="{01AC8CD2-8C42-4BB2-A4AA-9AA18E8E008D}"/>
              </a:ext>
            </a:extLst>
          </p:cNvPr>
          <p:cNvSpPr/>
          <p:nvPr/>
        </p:nvSpPr>
        <p:spPr>
          <a:xfrm>
            <a:off x="399143" y="2033466"/>
            <a:ext cx="1959428"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20E64F8-BED3-4C9C-A0EE-5EFDCF63BF1F}"/>
              </a:ext>
            </a:extLst>
          </p:cNvPr>
          <p:cNvSpPr txBox="1"/>
          <p:nvPr/>
        </p:nvSpPr>
        <p:spPr>
          <a:xfrm>
            <a:off x="442175" y="1615052"/>
            <a:ext cx="8229600"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1 Thess. 2:19 ~ </a:t>
            </a:r>
            <a:r>
              <a:rPr lang="en-US" sz="2800" dirty="0">
                <a:solidFill>
                  <a:schemeClr val="accent4">
                    <a:lumMod val="60000"/>
                    <a:lumOff val="40000"/>
                  </a:schemeClr>
                </a:solidFill>
                <a:effectLst>
                  <a:outerShdw blurRad="38100" dist="38100" dir="2700000" algn="tl">
                    <a:srgbClr val="000000">
                      <a:alpha val="43137"/>
                    </a:srgbClr>
                  </a:outerShdw>
                </a:effectLst>
              </a:rPr>
              <a:t>For what </a:t>
            </a:r>
            <a:r>
              <a:rPr lang="en-US" sz="2800" i="1" dirty="0">
                <a:solidFill>
                  <a:schemeClr val="accent4">
                    <a:lumMod val="60000"/>
                    <a:lumOff val="40000"/>
                  </a:schemeClr>
                </a:solidFill>
                <a:effectLst>
                  <a:outerShdw blurRad="38100" dist="38100" dir="2700000" algn="tl">
                    <a:srgbClr val="000000">
                      <a:alpha val="43137"/>
                    </a:srgbClr>
                  </a:outerShdw>
                </a:effectLst>
              </a:rPr>
              <a:t>is</a:t>
            </a:r>
            <a:r>
              <a:rPr lang="en-US" sz="2800" dirty="0">
                <a:solidFill>
                  <a:schemeClr val="accent4">
                    <a:lumMod val="60000"/>
                    <a:lumOff val="40000"/>
                  </a:schemeClr>
                </a:solidFill>
                <a:effectLst>
                  <a:outerShdw blurRad="38100" dist="38100" dir="2700000" algn="tl">
                    <a:srgbClr val="000000">
                      <a:alpha val="43137"/>
                    </a:srgbClr>
                  </a:outerShdw>
                </a:effectLst>
              </a:rPr>
              <a:t> our hope, or joy, or crown  of rejoicing? </a:t>
            </a:r>
            <a:r>
              <a:rPr lang="en-US" sz="2800" i="1" dirty="0">
                <a:solidFill>
                  <a:schemeClr val="accent4">
                    <a:lumMod val="60000"/>
                    <a:lumOff val="40000"/>
                  </a:schemeClr>
                </a:solidFill>
                <a:effectLst>
                  <a:outerShdw blurRad="38100" dist="38100" dir="2700000" algn="tl">
                    <a:srgbClr val="000000">
                      <a:alpha val="43137"/>
                    </a:srgbClr>
                  </a:outerShdw>
                </a:effectLst>
              </a:rPr>
              <a:t>Is it</a:t>
            </a:r>
            <a:r>
              <a:rPr lang="en-US" sz="2800" dirty="0">
                <a:solidFill>
                  <a:schemeClr val="accent4">
                    <a:lumMod val="60000"/>
                    <a:lumOff val="40000"/>
                  </a:schemeClr>
                </a:solidFill>
                <a:effectLst>
                  <a:outerShdw blurRad="38100" dist="38100" dir="2700000" algn="tl">
                    <a:srgbClr val="000000">
                      <a:alpha val="43137"/>
                    </a:srgbClr>
                  </a:outerShdw>
                </a:effectLst>
              </a:rPr>
              <a:t> not even you in the presence of our Lord Jesus Christ at His coming? </a:t>
            </a:r>
            <a:endParaRPr lang="en-US" sz="4400" dirty="0">
              <a:solidFill>
                <a:schemeClr val="accent4">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753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2CA6-74D3-4D38-828A-6BEECA7F3D68}"/>
              </a:ext>
            </a:extLst>
          </p:cNvPr>
          <p:cNvSpPr/>
          <p:nvPr/>
        </p:nvSpPr>
        <p:spPr>
          <a:xfrm>
            <a:off x="5181599" y="2142322"/>
            <a:ext cx="2648857"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crown of glory</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4" name="TextBox 3">
            <a:extLst>
              <a:ext uri="{FF2B5EF4-FFF2-40B4-BE49-F238E27FC236}">
                <a16:creationId xmlns:a16="http://schemas.microsoft.com/office/drawing/2014/main" id="{020E64F8-BED3-4C9C-A0EE-5EFDCF63BF1F}"/>
              </a:ext>
            </a:extLst>
          </p:cNvPr>
          <p:cNvSpPr txBox="1"/>
          <p:nvPr/>
        </p:nvSpPr>
        <p:spPr>
          <a:xfrm>
            <a:off x="442175" y="1615052"/>
            <a:ext cx="8229600"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 Pet. 5:4 ~ </a:t>
            </a:r>
            <a:r>
              <a:rPr lang="en-US" sz="3200" dirty="0">
                <a:solidFill>
                  <a:schemeClr val="accent4">
                    <a:lumMod val="60000"/>
                    <a:lumOff val="40000"/>
                  </a:schemeClr>
                </a:solidFill>
                <a:effectLst>
                  <a:outerShdw blurRad="38100" dist="38100" dir="2700000" algn="tl">
                    <a:srgbClr val="000000">
                      <a:alpha val="43137"/>
                    </a:srgbClr>
                  </a:outerShdw>
                </a:effectLst>
              </a:rPr>
              <a:t>and when the Chief Shepherd appears, you will receive the crown of glory that does not fade away. </a:t>
            </a:r>
          </a:p>
        </p:txBody>
      </p:sp>
    </p:spTree>
    <p:extLst>
      <p:ext uri="{BB962C8B-B14F-4D97-AF65-F5344CB8AC3E}">
        <p14:creationId xmlns:p14="http://schemas.microsoft.com/office/powerpoint/2010/main" val="139642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2CA6-74D3-4D38-828A-6BEECA7F3D68}"/>
              </a:ext>
            </a:extLst>
          </p:cNvPr>
          <p:cNvSpPr/>
          <p:nvPr/>
        </p:nvSpPr>
        <p:spPr>
          <a:xfrm>
            <a:off x="377371" y="2142322"/>
            <a:ext cx="4209143"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crown of righteousness</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4" name="TextBox 3">
            <a:extLst>
              <a:ext uri="{FF2B5EF4-FFF2-40B4-BE49-F238E27FC236}">
                <a16:creationId xmlns:a16="http://schemas.microsoft.com/office/drawing/2014/main" id="{020E64F8-BED3-4C9C-A0EE-5EFDCF63BF1F}"/>
              </a:ext>
            </a:extLst>
          </p:cNvPr>
          <p:cNvSpPr txBox="1"/>
          <p:nvPr/>
        </p:nvSpPr>
        <p:spPr>
          <a:xfrm>
            <a:off x="442175" y="1615052"/>
            <a:ext cx="8229600" cy="255454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2 Tim. 4:8 ~ </a:t>
            </a:r>
            <a:r>
              <a:rPr lang="en-US" sz="3200" dirty="0">
                <a:solidFill>
                  <a:schemeClr val="accent4">
                    <a:lumMod val="60000"/>
                    <a:lumOff val="40000"/>
                  </a:schemeClr>
                </a:solidFill>
                <a:effectLst>
                  <a:outerShdw blurRad="38100" dist="38100" dir="2700000" algn="tl">
                    <a:srgbClr val="000000">
                      <a:alpha val="43137"/>
                    </a:srgbClr>
                  </a:outerShdw>
                </a:effectLst>
              </a:rPr>
              <a:t>Finally, there is laid up for me the crown of righteousness, which the Lord, the righteous Judge, will give to me on that Day, and not to me only but also to all who have loved His appearing. </a:t>
            </a:r>
            <a:endParaRPr lang="en-US" sz="4800" dirty="0">
              <a:solidFill>
                <a:schemeClr val="accent4">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33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89AC10-6DC2-44ED-B7B5-5C212C2CB66F}"/>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82931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2062103"/>
          </a:xfrm>
          <a:prstGeom prst="rect">
            <a:avLst/>
          </a:prstGeom>
          <a:noFill/>
        </p:spPr>
        <p:txBody>
          <a:bodyPr wrap="square" rtlCol="0">
            <a:spAutoFit/>
          </a:bodyPr>
          <a:lstStyle/>
          <a:p>
            <a:r>
              <a:rPr lang="en-US" sz="3200" dirty="0"/>
              <a:t>Rev. 4:10 ~ </a:t>
            </a:r>
            <a:r>
              <a:rPr lang="en-US" sz="3200" dirty="0">
                <a:solidFill>
                  <a:schemeClr val="accent4">
                    <a:lumMod val="60000"/>
                    <a:lumOff val="40000"/>
                  </a:schemeClr>
                </a:solidFill>
              </a:rPr>
              <a:t>the twenty-four elders fall down before Him who sits on the throne and worship Him who lives forever and ever, and cast their crowns before the throne …</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72823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016758"/>
          </a:xfrm>
          <a:prstGeom prst="rect">
            <a:avLst/>
          </a:prstGeom>
          <a:noFill/>
        </p:spPr>
        <p:txBody>
          <a:bodyPr wrap="square" rtlCol="0">
            <a:spAutoFit/>
          </a:bodyPr>
          <a:lstStyle/>
          <a:p>
            <a:r>
              <a:rPr lang="en-US" sz="3200" dirty="0"/>
              <a:t>Rev. 5:8-10 ~ </a:t>
            </a:r>
            <a:r>
              <a:rPr lang="en-US" sz="3200" baseline="30000" dirty="0"/>
              <a:t>8</a:t>
            </a:r>
            <a:r>
              <a:rPr lang="en-US" sz="3200" dirty="0"/>
              <a:t> </a:t>
            </a:r>
            <a:r>
              <a:rPr lang="en-US" sz="3200" dirty="0">
                <a:solidFill>
                  <a:schemeClr val="accent4">
                    <a:lumMod val="60000"/>
                    <a:lumOff val="40000"/>
                  </a:schemeClr>
                </a:solidFill>
              </a:rPr>
              <a:t>Now when He had taken the scroll, the four living creatures and the twenty-four elders fell down before the Lamb, each having a harp, and golden bowls full of incense, which are the prayers of the saints. </a:t>
            </a:r>
            <a:r>
              <a:rPr lang="en-US" sz="3200" baseline="30000" dirty="0"/>
              <a:t>9</a:t>
            </a:r>
            <a:r>
              <a:rPr lang="en-US" sz="3200" dirty="0"/>
              <a:t> </a:t>
            </a:r>
            <a:r>
              <a:rPr lang="en-US" sz="3200" dirty="0">
                <a:solidFill>
                  <a:schemeClr val="accent4">
                    <a:lumMod val="60000"/>
                    <a:lumOff val="40000"/>
                  </a:schemeClr>
                </a:solidFill>
              </a:rPr>
              <a:t>And they sang a new song, saying: </a:t>
            </a:r>
          </a:p>
          <a:p>
            <a:r>
              <a:rPr lang="en-US" sz="3200" dirty="0">
                <a:solidFill>
                  <a:schemeClr val="accent4">
                    <a:lumMod val="60000"/>
                    <a:lumOff val="40000"/>
                  </a:schemeClr>
                </a:solidFill>
              </a:rPr>
              <a:t>“You are worthy to take the scroll, </a:t>
            </a:r>
          </a:p>
          <a:p>
            <a:r>
              <a:rPr lang="en-US" sz="3200" dirty="0">
                <a:solidFill>
                  <a:schemeClr val="accent4">
                    <a:lumMod val="60000"/>
                    <a:lumOff val="40000"/>
                  </a:schemeClr>
                </a:solidFill>
              </a:rPr>
              <a:t>And to open its seals; </a:t>
            </a:r>
          </a:p>
          <a:p>
            <a:r>
              <a:rPr lang="en-US" sz="3200" dirty="0">
                <a:solidFill>
                  <a:schemeClr val="accent4">
                    <a:lumMod val="60000"/>
                    <a:lumOff val="40000"/>
                  </a:schemeClr>
                </a:solidFill>
              </a:rPr>
              <a:t>For You were slain, </a:t>
            </a:r>
          </a:p>
          <a:p>
            <a:endParaRPr lang="en-US" sz="3200" dirty="0">
              <a:solidFill>
                <a:schemeClr val="accent4">
                  <a:lumMod val="60000"/>
                  <a:lumOff val="40000"/>
                </a:schemeClr>
              </a:solidFill>
            </a:endParaRP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425593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3539430"/>
          </a:xfrm>
          <a:prstGeom prst="rect">
            <a:avLst/>
          </a:prstGeom>
          <a:noFill/>
        </p:spPr>
        <p:txBody>
          <a:bodyPr wrap="square" rtlCol="0">
            <a:spAutoFit/>
          </a:bodyPr>
          <a:lstStyle/>
          <a:p>
            <a:r>
              <a:rPr lang="en-US" sz="3200" dirty="0"/>
              <a:t>Rev. 5:8-10 ~ </a:t>
            </a:r>
            <a:r>
              <a:rPr lang="en-US" sz="3200" dirty="0">
                <a:solidFill>
                  <a:schemeClr val="accent4">
                    <a:lumMod val="60000"/>
                    <a:lumOff val="40000"/>
                  </a:schemeClr>
                </a:solidFill>
              </a:rPr>
              <a:t>And have redeemed us to God by Your blood </a:t>
            </a:r>
          </a:p>
          <a:p>
            <a:r>
              <a:rPr lang="en-US" sz="3200" dirty="0">
                <a:solidFill>
                  <a:schemeClr val="accent4">
                    <a:lumMod val="60000"/>
                    <a:lumOff val="40000"/>
                  </a:schemeClr>
                </a:solidFill>
              </a:rPr>
              <a:t>Out of every tribe and tongue and people and nation, </a:t>
            </a:r>
          </a:p>
          <a:p>
            <a:r>
              <a:rPr lang="en-US" sz="3200" baseline="30000" dirty="0"/>
              <a:t>10</a:t>
            </a:r>
            <a:r>
              <a:rPr lang="en-US" sz="3200" dirty="0"/>
              <a:t> </a:t>
            </a:r>
            <a:r>
              <a:rPr lang="en-US" sz="3200" dirty="0">
                <a:solidFill>
                  <a:schemeClr val="accent4">
                    <a:lumMod val="60000"/>
                    <a:lumOff val="40000"/>
                  </a:schemeClr>
                </a:solidFill>
              </a:rPr>
              <a:t>And have made us kings and priests to our God; </a:t>
            </a:r>
          </a:p>
          <a:p>
            <a:r>
              <a:rPr lang="en-US" sz="3200" dirty="0">
                <a:solidFill>
                  <a:schemeClr val="accent4">
                    <a:lumMod val="60000"/>
                    <a:lumOff val="40000"/>
                  </a:schemeClr>
                </a:solidFill>
              </a:rPr>
              <a:t>And we shall reign on the earth.”</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122121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pic>
        <p:nvPicPr>
          <p:cNvPr id="10" name="Picture 2" descr="Image result for laurel wreath">
            <a:extLst>
              <a:ext uri="{FF2B5EF4-FFF2-40B4-BE49-F238E27FC236}">
                <a16:creationId xmlns:a16="http://schemas.microsoft.com/office/drawing/2014/main" id="{FB341A74-B541-4AB0-9759-AD2CEB1133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0" b="94161" l="1000" r="97000">
                        <a14:foregroundMark x1="28000" y1="7664" x2="26667" y2="12409"/>
                        <a14:foregroundMark x1="30000" y1="2920" x2="32333" y2="2555"/>
                        <a14:foregroundMark x1="11259" y1="28832" x2="12000" y2="32482"/>
                        <a14:foregroundMark x1="10000" y1="22628" x2="11259" y2="28832"/>
                        <a14:foregroundMark x1="5737" y1="39416" x2="7333" y2="44161"/>
                        <a14:foregroundMark x1="5000" y1="37226" x2="5737" y2="39416"/>
                        <a14:foregroundMark x1="22000" y1="85766" x2="30333" y2="85036"/>
                        <a14:foregroundMark x1="39951" y1="92472" x2="46000" y2="89781"/>
                        <a14:foregroundMark x1="35333" y1="94526" x2="39386" y2="92723"/>
                        <a14:foregroundMark x1="46000" y1="89781" x2="53667" y2="94161"/>
                        <a14:foregroundMark x1="91889" y1="29927" x2="91667" y2="31387"/>
                        <a14:foregroundMark x1="92612" y1="25182" x2="91889" y2="29927"/>
                        <a14:foregroundMark x1="92667" y1="24818" x2="92612" y2="25182"/>
                        <a14:foregroundMark x1="93403" y1="40511" x2="92000" y2="43431"/>
                        <a14:foregroundMark x1="94807" y1="37591" x2="93403" y2="40511"/>
                        <a14:foregroundMark x1="95333" y1="36496" x2="94807" y2="37591"/>
                        <a14:foregroundMark x1="96784" y1="51460" x2="93333" y2="57299"/>
                        <a14:foregroundMark x1="97000" y1="51095" x2="96784" y2="51460"/>
                        <a14:foregroundMark x1="1333" y1="47810" x2="2667" y2="50000"/>
                        <a14:foregroundMark x1="72333" y1="1460" x2="72333" y2="1460"/>
                        <a14:foregroundMark x1="79000" y1="37591" x2="81333" y2="37956"/>
                        <a14:foregroundMark x1="79000" y1="37591" x2="84524" y2="39501"/>
                        <a14:foregroundMark x1="14333" y1="33577" x2="19333" y2="30292"/>
                        <a14:foregroundMark x1="19333" y1="30292" x2="23333" y2="29927"/>
                        <a14:foregroundMark x1="1667" y1="48175" x2="1667" y2="47080"/>
                        <a14:foregroundMark x1="1667" y1="48540" x2="1667" y2="46715"/>
                        <a14:foregroundMark x1="1333" y1="46715" x2="1667" y2="49270"/>
                        <a14:backgroundMark x1="19101" y1="37591" x2="19333" y2="37591"/>
                        <a14:backgroundMark x1="13333" y1="52190" x2="13333" y2="52190"/>
                        <a14:backgroundMark x1="10000" y1="62044" x2="10000" y2="62044"/>
                        <a14:backgroundMark x1="9667" y1="61679" x2="8000" y2="61314"/>
                        <a14:backgroundMark x1="10000" y1="61679" x2="8333" y2="60584"/>
                        <a14:backgroundMark x1="15667" y1="61679" x2="15667" y2="61679"/>
                        <a14:backgroundMark x1="16333" y1="60949" x2="17000" y2="59854"/>
                        <a14:backgroundMark x1="21000" y1="70438" x2="21000" y2="70438"/>
                        <a14:backgroundMark x1="28333" y1="79197" x2="28333" y2="79197"/>
                        <a14:backgroundMark x1="37333" y1="85401" x2="36000" y2="83577"/>
                        <a14:backgroundMark x1="61667" y1="84307" x2="61667" y2="84307"/>
                        <a14:backgroundMark x1="70667" y1="78832" x2="70667" y2="78832"/>
                        <a14:backgroundMark x1="78000" y1="70803" x2="78000" y2="70803"/>
                        <a14:backgroundMark x1="87000" y1="51460" x2="87000" y2="51460"/>
                        <a14:backgroundMark x1="87000" y1="40511" x2="87000" y2="40511"/>
                        <a14:backgroundMark x1="92000" y1="37591" x2="92000" y2="37591"/>
                        <a14:backgroundMark x1="87667" y1="25182" x2="87667" y2="25182"/>
                        <a14:backgroundMark x1="77333" y1="19708" x2="77333" y2="19708"/>
                        <a14:backgroundMark x1="21333" y1="17518" x2="21333" y2="17518"/>
                        <a14:backgroundMark x1="21333" y1="17518" x2="21333" y2="17518"/>
                        <a14:backgroundMark x1="23333" y1="21168" x2="23333" y2="21168"/>
                        <a14:backgroundMark x1="29667" y1="12044" x2="31000" y2="9489"/>
                        <a14:backgroundMark x1="30667" y1="14599" x2="34667" y2="15693"/>
                        <a14:backgroundMark x1="15603" y1="30642" x2="15667" y2="30292"/>
                        <a14:backgroundMark x1="19827" y1="29152" x2="19970" y2="29139"/>
                        <a14:backgroundMark x1="9333" y1="52555" x2="8333" y2="50730"/>
                        <a14:backgroundMark x1="18000" y1="57299" x2="19000" y2="55839"/>
                        <a14:backgroundMark x1="22333" y1="66058" x2="23333" y2="63504"/>
                        <a14:backgroundMark x1="22333" y1="73358" x2="21000" y2="72263"/>
                        <a14:backgroundMark x1="30333" y1="81752" x2="28667" y2="79562"/>
                        <a14:backgroundMark x1="36667" y1="80292" x2="35333" y2="76642"/>
                        <a14:backgroundMark x1="61000" y1="85766" x2="61000" y2="85766"/>
                        <a14:backgroundMark x1="64000" y1="75182" x2="64000" y2="75182"/>
                        <a14:backgroundMark x1="62667" y1="81022" x2="63333" y2="78467"/>
                        <a14:backgroundMark x1="77333" y1="67883" x2="76667" y2="64234"/>
                        <a14:backgroundMark x1="84000" y1="62774" x2="83667" y2="62774"/>
                        <a14:backgroundMark x1="81000" y1="56569" x2="82333" y2="59489"/>
                        <a14:backgroundMark x1="88000" y1="64964" x2="88000" y2="64964"/>
                        <a14:backgroundMark x1="79444" y1="36896" x2="79333" y2="36861"/>
                        <a14:backgroundMark x1="88000" y1="28533" x2="88000" y2="27737"/>
                        <a14:backgroundMark x1="71667" y1="7299" x2="73000" y2="10584"/>
                        <a14:backgroundMark x1="84333" y1="29927" x2="83667" y2="29927"/>
                        <a14:backgroundMark x1="86000" y1="40146" x2="85667" y2="39051"/>
                        <a14:backgroundMark x1="85333" y1="39781" x2="84333" y2="39051"/>
                        <a14:backgroundMark x1="81667" y1="46350" x2="80667" y2="45620"/>
                        <a14:backgroundMark x1="333" y1="47445" x2="333" y2="45620"/>
                        <a14:backgroundMark x1="667" y1="48175" x2="667" y2="45620"/>
                      </a14:backgroundRemoval>
                    </a14:imgEffect>
                  </a14:imgLayer>
                </a14:imgProps>
              </a:ext>
              <a:ext uri="{28A0092B-C50C-407E-A947-70E740481C1C}">
                <a14:useLocalDpi xmlns:a14="http://schemas.microsoft.com/office/drawing/2010/main" val="0"/>
              </a:ext>
            </a:extLst>
          </a:blip>
          <a:srcRect/>
          <a:stretch>
            <a:fillRect/>
          </a:stretch>
        </p:blipFill>
        <p:spPr bwMode="auto">
          <a:xfrm>
            <a:off x="636261" y="1256191"/>
            <a:ext cx="3803333" cy="347371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7BE56A-7E23-41C6-9A57-A2604D7748BE}"/>
              </a:ext>
            </a:extLst>
          </p:cNvPr>
          <p:cNvSpPr txBox="1"/>
          <p:nvPr/>
        </p:nvSpPr>
        <p:spPr>
          <a:xfrm>
            <a:off x="5470871" y="4254760"/>
            <a:ext cx="2077577" cy="523220"/>
          </a:xfrm>
          <a:prstGeom prst="rect">
            <a:avLst/>
          </a:prstGeom>
          <a:noFill/>
        </p:spPr>
        <p:txBody>
          <a:bodyPr wrap="square" rtlCol="0">
            <a:spAutoFit/>
          </a:bodyPr>
          <a:lstStyle/>
          <a:p>
            <a:pPr algn="ctr"/>
            <a:r>
              <a:rPr lang="en-US" sz="2800" i="1" dirty="0" err="1">
                <a:solidFill>
                  <a:schemeClr val="accent4">
                    <a:lumMod val="60000"/>
                    <a:lumOff val="40000"/>
                  </a:schemeClr>
                </a:solidFill>
                <a:latin typeface="Times New Roman" panose="02020603050405020304" pitchFamily="18" charset="0"/>
                <a:cs typeface="Times New Roman" panose="02020603050405020304" pitchFamily="18" charset="0"/>
              </a:rPr>
              <a:t>diadēma</a:t>
            </a:r>
            <a:r>
              <a:rPr lang="en-US" sz="2800" dirty="0">
                <a:solidFill>
                  <a:schemeClr val="accent4">
                    <a:lumMod val="60000"/>
                    <a:lumOff val="40000"/>
                  </a:schemeClr>
                </a:solidFill>
                <a:latin typeface="Times New Roman" panose="02020603050405020304" pitchFamily="18" charset="0"/>
                <a:cs typeface="Times New Roman" panose="02020603050405020304" pitchFamily="18" charset="0"/>
              </a:rPr>
              <a:t> </a:t>
            </a:r>
            <a:endParaRPr lang="en-US" sz="44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CCF52C6-7BA8-4BD7-8C28-D538FC1A4A1C}"/>
              </a:ext>
            </a:extLst>
          </p:cNvPr>
          <p:cNvSpPr txBox="1"/>
          <p:nvPr/>
        </p:nvSpPr>
        <p:spPr>
          <a:xfrm>
            <a:off x="1455599" y="4705740"/>
            <a:ext cx="2077577" cy="523220"/>
          </a:xfrm>
          <a:prstGeom prst="rect">
            <a:avLst/>
          </a:prstGeom>
          <a:noFill/>
        </p:spPr>
        <p:txBody>
          <a:bodyPr wrap="square" rtlCol="0">
            <a:spAutoFit/>
          </a:bodyPr>
          <a:lstStyle/>
          <a:p>
            <a:pPr algn="ctr"/>
            <a:r>
              <a:rPr lang="en-US" sz="2800" i="1" dirty="0" err="1">
                <a:solidFill>
                  <a:schemeClr val="accent4">
                    <a:lumMod val="60000"/>
                    <a:lumOff val="40000"/>
                  </a:schemeClr>
                </a:solidFill>
                <a:latin typeface="Times New Roman" panose="02020603050405020304" pitchFamily="18" charset="0"/>
                <a:cs typeface="Times New Roman" panose="02020603050405020304" pitchFamily="18" charset="0"/>
              </a:rPr>
              <a:t>stephanos</a:t>
            </a:r>
            <a:endParaRPr lang="en-US" sz="44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BEF6F8D-623B-4909-9616-840C879AED37}"/>
              </a:ext>
            </a:extLst>
          </p:cNvPr>
          <p:cNvSpPr txBox="1"/>
          <p:nvPr/>
        </p:nvSpPr>
        <p:spPr>
          <a:xfrm>
            <a:off x="4596880" y="4677747"/>
            <a:ext cx="4080589" cy="1077218"/>
          </a:xfrm>
          <a:prstGeom prst="rect">
            <a:avLst/>
          </a:prstGeom>
          <a:noFill/>
        </p:spPr>
        <p:txBody>
          <a:bodyPr wrap="square" rtlCol="0">
            <a:spAutoFit/>
          </a:bodyPr>
          <a:lstStyle/>
          <a:p>
            <a:pPr algn="ctr"/>
            <a:r>
              <a:rPr lang="en-US" sz="3200" dirty="0">
                <a:solidFill>
                  <a:schemeClr val="bg1"/>
                </a:solidFill>
              </a:rPr>
              <a:t>Gold is the currency of the world</a:t>
            </a:r>
          </a:p>
        </p:txBody>
      </p:sp>
      <p:sp>
        <p:nvSpPr>
          <p:cNvPr id="15" name="TextBox 14">
            <a:extLst>
              <a:ext uri="{FF2B5EF4-FFF2-40B4-BE49-F238E27FC236}">
                <a16:creationId xmlns:a16="http://schemas.microsoft.com/office/drawing/2014/main" id="{D8038A36-1753-41B4-A34F-F176018EB45A}"/>
              </a:ext>
            </a:extLst>
          </p:cNvPr>
          <p:cNvSpPr txBox="1"/>
          <p:nvPr/>
        </p:nvSpPr>
        <p:spPr>
          <a:xfrm>
            <a:off x="332790" y="5222035"/>
            <a:ext cx="4335625" cy="1077218"/>
          </a:xfrm>
          <a:prstGeom prst="rect">
            <a:avLst/>
          </a:prstGeom>
          <a:noFill/>
        </p:spPr>
        <p:txBody>
          <a:bodyPr wrap="square" rtlCol="0">
            <a:spAutoFit/>
          </a:bodyPr>
          <a:lstStyle/>
          <a:p>
            <a:pPr algn="ctr"/>
            <a:r>
              <a:rPr lang="en-US" sz="3200" dirty="0">
                <a:solidFill>
                  <a:schemeClr val="bg1"/>
                </a:solidFill>
              </a:rPr>
              <a:t>The laurel wreath is the currency of heaven</a:t>
            </a:r>
          </a:p>
        </p:txBody>
      </p:sp>
      <p:sp>
        <p:nvSpPr>
          <p:cNvPr id="14" name="TextBox 13">
            <a:extLst>
              <a:ext uri="{FF2B5EF4-FFF2-40B4-BE49-F238E27FC236}">
                <a16:creationId xmlns:a16="http://schemas.microsoft.com/office/drawing/2014/main" id="{B5ED000A-04AE-456D-A0B8-824CC3711EC2}"/>
              </a:ext>
            </a:extLst>
          </p:cNvPr>
          <p:cNvSpPr txBox="1"/>
          <p:nvPr/>
        </p:nvSpPr>
        <p:spPr>
          <a:xfrm>
            <a:off x="4027714" y="3477208"/>
            <a:ext cx="1088572" cy="584775"/>
          </a:xfrm>
          <a:prstGeom prst="rect">
            <a:avLst/>
          </a:prstGeom>
          <a:noFill/>
        </p:spPr>
        <p:txBody>
          <a:bodyPr wrap="square" rtlCol="0">
            <a:spAutoFit/>
          </a:bodyPr>
          <a:lstStyle/>
          <a:p>
            <a:pPr algn="ctr"/>
            <a:r>
              <a:rPr lang="en-US" sz="3200" dirty="0">
                <a:solidFill>
                  <a:schemeClr val="bg1"/>
                </a:solidFill>
              </a:rPr>
              <a:t>not</a:t>
            </a:r>
          </a:p>
        </p:txBody>
      </p:sp>
      <p:sp>
        <p:nvSpPr>
          <p:cNvPr id="17" name="TextBox 16">
            <a:extLst>
              <a:ext uri="{FF2B5EF4-FFF2-40B4-BE49-F238E27FC236}">
                <a16:creationId xmlns:a16="http://schemas.microsoft.com/office/drawing/2014/main" id="{5CDD612F-1294-4DF6-A5ED-19957272DA17}"/>
              </a:ext>
            </a:extLst>
          </p:cNvPr>
          <p:cNvSpPr txBox="1"/>
          <p:nvPr/>
        </p:nvSpPr>
        <p:spPr>
          <a:xfrm>
            <a:off x="4079628" y="4681322"/>
            <a:ext cx="4411785" cy="1077218"/>
          </a:xfrm>
          <a:prstGeom prst="rect">
            <a:avLst/>
          </a:prstGeom>
          <a:noFill/>
        </p:spPr>
        <p:txBody>
          <a:bodyPr wrap="square" rtlCol="0">
            <a:spAutoFit/>
          </a:bodyPr>
          <a:lstStyle/>
          <a:p>
            <a:pPr algn="ctr"/>
            <a:r>
              <a:rPr lang="en-US" sz="3200" dirty="0">
                <a:solidFill>
                  <a:schemeClr val="bg1"/>
                </a:solidFill>
              </a:rPr>
              <a:t>Gold is considered asphalt in heaven</a:t>
            </a:r>
          </a:p>
        </p:txBody>
      </p:sp>
      <p:sp>
        <p:nvSpPr>
          <p:cNvPr id="26" name="TextBox 25">
            <a:extLst>
              <a:ext uri="{FF2B5EF4-FFF2-40B4-BE49-F238E27FC236}">
                <a16:creationId xmlns:a16="http://schemas.microsoft.com/office/drawing/2014/main" id="{8686A955-C787-43E2-8E99-17047B1EA72B}"/>
              </a:ext>
            </a:extLst>
          </p:cNvPr>
          <p:cNvSpPr txBox="1"/>
          <p:nvPr/>
        </p:nvSpPr>
        <p:spPr>
          <a:xfrm>
            <a:off x="830635" y="7458000"/>
            <a:ext cx="8682730" cy="230832"/>
          </a:xfrm>
          <a:prstGeom prst="rect">
            <a:avLst/>
          </a:prstGeom>
          <a:noFill/>
        </p:spPr>
        <p:txBody>
          <a:bodyPr wrap="square" rtlCol="0">
            <a:spAutoFit/>
          </a:bodyPr>
          <a:lstStyle/>
          <a:p>
            <a:r>
              <a:rPr lang="en-US" sz="900">
                <a:hlinkClick r:id="rId5" tooltip="https://commons.wikimedia.org/wiki/File:Crown_of_the_Kingdom_of_Greece.svg"/>
              </a:rPr>
              <a:t>This Photo</a:t>
            </a:r>
            <a:r>
              <a:rPr lang="en-US" sz="900"/>
              <a:t> by Unknown Author is licensed under </a:t>
            </a:r>
            <a:r>
              <a:rPr lang="en-US" sz="900">
                <a:hlinkClick r:id="rId6" tooltip="https://creativecommons.org/licenses/by-sa/3.0/"/>
              </a:rPr>
              <a:t>CC BY-SA</a:t>
            </a:r>
            <a:endParaRPr lang="en-US" sz="900"/>
          </a:p>
        </p:txBody>
      </p:sp>
      <p:pic>
        <p:nvPicPr>
          <p:cNvPr id="28" name="Picture 27">
            <a:extLst>
              <a:ext uri="{FF2B5EF4-FFF2-40B4-BE49-F238E27FC236}">
                <a16:creationId xmlns:a16="http://schemas.microsoft.com/office/drawing/2014/main" id="{73EAFB33-29DC-4E30-802E-FFD271906E3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26" b="92026" l="5625" r="93750">
                        <a14:foregroundMark x1="8281" y1="50000" x2="7813" y2="41810"/>
                        <a14:foregroundMark x1="7813" y1="41810" x2="11406" y2="35129"/>
                        <a14:foregroundMark x1="11406" y1="35129" x2="17188" y2="31897"/>
                        <a14:foregroundMark x1="17188" y1="31897" x2="20000" y2="39224"/>
                        <a14:foregroundMark x1="20000" y1="39224" x2="21250" y2="29957"/>
                        <a14:foregroundMark x1="21250" y1="29957" x2="26719" y2="26078"/>
                        <a14:foregroundMark x1="26719" y1="26078" x2="32969" y2="26293"/>
                        <a14:foregroundMark x1="32969" y1="26293" x2="36094" y2="28448"/>
                        <a14:foregroundMark x1="22188" y1="91810" x2="33750" y2="86853"/>
                        <a14:foregroundMark x1="33750" y1="86853" x2="52969" y2="92026"/>
                        <a14:foregroundMark x1="52969" y1="92026" x2="74531" y2="90086"/>
                        <a14:foregroundMark x1="80625" y1="36638" x2="72031" y2="27802"/>
                        <a14:foregroundMark x1="81563" y1="32328" x2="87188" y2="35560"/>
                        <a14:foregroundMark x1="87188" y1="35560" x2="90938" y2="42457"/>
                        <a14:foregroundMark x1="90938" y1="42457" x2="90156" y2="50216"/>
                        <a14:foregroundMark x1="92500" y1="40733" x2="92500" y2="40733"/>
                        <a14:foregroundMark x1="93750" y1="47198" x2="93750" y2="47198"/>
                        <a14:foregroundMark x1="91875" y1="52155" x2="91875" y2="52155"/>
                        <a14:foregroundMark x1="90781" y1="56250" x2="90781" y2="56250"/>
                        <a14:foregroundMark x1="80625" y1="29741" x2="80625" y2="29741"/>
                        <a14:foregroundMark x1="49219" y1="10345" x2="49844" y2="15302"/>
                        <a14:foregroundMark x1="49375" y1="4741" x2="49375" y2="5172"/>
                        <a14:foregroundMark x1="6563" y1="41379" x2="6563" y2="41379"/>
                        <a14:foregroundMark x1="5625" y1="46983" x2="5625" y2="4698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63830" y="919163"/>
            <a:ext cx="4742654" cy="3438424"/>
          </a:xfrm>
          <a:prstGeom prst="rect">
            <a:avLst/>
          </a:prstGeom>
        </p:spPr>
      </p:pic>
    </p:spTree>
    <p:extLst>
      <p:ext uri="{BB962C8B-B14F-4D97-AF65-F5344CB8AC3E}">
        <p14:creationId xmlns:p14="http://schemas.microsoft.com/office/powerpoint/2010/main" val="10229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iterate type="lt">
                                    <p:tmPct val="0"/>
                                  </p:iterate>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8" presetClass="exit" presetSubtype="0" accel="50000" fill="hold" grpId="0" nodeType="clickEffect">
                                  <p:stCondLst>
                                    <p:cond delay="0"/>
                                  </p:stCondLst>
                                  <p:iterate type="lt">
                                    <p:tmPct val="10000"/>
                                  </p:iterate>
                                  <p:childTnLst>
                                    <p:anim calcmode="lin" valueType="num">
                                      <p:cBhvr>
                                        <p:cTn id="32" dur="1000">
                                          <p:stCondLst>
                                            <p:cond delay="0"/>
                                          </p:stCondLst>
                                        </p:cTn>
                                        <p:tgtEl>
                                          <p:spTgt spid="12"/>
                                        </p:tgtEl>
                                        <p:attrNameLst>
                                          <p:attrName>style.rotation</p:attrName>
                                        </p:attrNameLst>
                                      </p:cBhvr>
                                      <p:tavLst>
                                        <p:tav tm="0">
                                          <p:val>
                                            <p:fltVal val="0"/>
                                          </p:val>
                                        </p:tav>
                                        <p:tav tm="100000">
                                          <p:val>
                                            <p:fltVal val="45"/>
                                          </p:val>
                                        </p:tav>
                                      </p:tavLst>
                                    </p:anim>
                                    <p:anim calcmode="lin" valueType="num">
                                      <p:cBhvr>
                                        <p:cTn id="33" dur="1000">
                                          <p:stCondLst>
                                            <p:cond delay="0"/>
                                          </p:stCondLst>
                                        </p:cTn>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cTn>
                              </p:par>
                              <p:par>
                                <p:cTn id="35" presetID="38" presetClass="entr" presetSubtype="0" accel="50000" fill="hold" grpId="0" nodeType="withEffect">
                                  <p:stCondLst>
                                    <p:cond delay="0"/>
                                  </p:stCondLst>
                                  <p:iterate type="lt">
                                    <p:tmPct val="10000"/>
                                  </p:iterate>
                                  <p:childTnLst>
                                    <p:set>
                                      <p:cBhvr>
                                        <p:cTn id="36" dur="1" fill="hold">
                                          <p:stCondLst>
                                            <p:cond delay="0"/>
                                          </p:stCondLst>
                                        </p:cTn>
                                        <p:tgtEl>
                                          <p:spTgt spid="17"/>
                                        </p:tgtEl>
                                        <p:attrNameLst>
                                          <p:attrName>style.visibility</p:attrName>
                                        </p:attrNameLst>
                                      </p:cBhvr>
                                      <p:to>
                                        <p:strVal val="visible"/>
                                      </p:to>
                                    </p:set>
                                    <p:set>
                                      <p:cBhvr>
                                        <p:cTn id="37" dur="455" fill="hold">
                                          <p:stCondLst>
                                            <p:cond delay="0"/>
                                          </p:stCondLst>
                                        </p:cTn>
                                        <p:tgtEl>
                                          <p:spTgt spid="17"/>
                                        </p:tgtEl>
                                        <p:attrNameLst>
                                          <p:attrName>style.rotation</p:attrName>
                                        </p:attrNameLst>
                                      </p:cBhvr>
                                      <p:to>
                                        <p:strVal val="-45.0"/>
                                      </p:to>
                                    </p:set>
                                    <p:anim calcmode="lin" valueType="num">
                                      <p:cBhvr>
                                        <p:cTn id="38"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39"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40"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41"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xit" presetSubtype="0" fill="hold" nodeType="withEffect">
                                  <p:stCondLst>
                                    <p:cond delay="0"/>
                                  </p:stCondLst>
                                  <p:childTnLst>
                                    <p:animEffect transition="out" filter="fade">
                                      <p:cBhvr>
                                        <p:cTn id="48" dur="5000"/>
                                        <p:tgtEl>
                                          <p:spTgt spid="28"/>
                                        </p:tgtEl>
                                      </p:cBhvr>
                                    </p:animEffect>
                                    <p:set>
                                      <p:cBhvr>
                                        <p:cTn id="49" dur="1" fill="hold">
                                          <p:stCondLst>
                                            <p:cond delay="4999"/>
                                          </p:stCondLst>
                                        </p:cTn>
                                        <p:tgtEl>
                                          <p:spTgt spid="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0"/>
                                        <p:tgtEl>
                                          <p:spTgt spid="9"/>
                                        </p:tgtEl>
                                      </p:cBhvr>
                                    </p:animEffect>
                                    <p:set>
                                      <p:cBhvr>
                                        <p:cTn id="52" dur="1" fill="hold">
                                          <p:stCondLst>
                                            <p:cond delay="49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iterate type="lt">
                                    <p:tmPct val="0"/>
                                  </p:iterate>
                                  <p:childTnLst>
                                    <p:animEffect transition="out" filter="fade">
                                      <p:cBhvr>
                                        <p:cTn id="54" dur="3000"/>
                                        <p:tgtEl>
                                          <p:spTgt spid="17"/>
                                        </p:tgtEl>
                                      </p:cBhvr>
                                    </p:animEffect>
                                    <p:set>
                                      <p:cBhvr>
                                        <p:cTn id="55" dur="1" fill="hold">
                                          <p:stCondLst>
                                            <p:cond delay="2999"/>
                                          </p:stCondLst>
                                        </p:cTn>
                                        <p:tgtEl>
                                          <p:spTgt spid="1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2" grpId="0"/>
      <p:bldP spid="12" grpId="1"/>
      <p:bldP spid="15" grpId="0"/>
      <p:bldP spid="14" grpId="0"/>
      <p:bldP spid="14" grpId="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CF62965-11AD-46EF-865C-D9038E2E4D53}"/>
              </a:ext>
            </a:extLst>
          </p:cNvPr>
          <p:cNvSpPr txBox="1"/>
          <p:nvPr/>
        </p:nvSpPr>
        <p:spPr>
          <a:xfrm>
            <a:off x="457201" y="1069711"/>
            <a:ext cx="8229600" cy="5493812"/>
          </a:xfrm>
          <a:prstGeom prst="rect">
            <a:avLst/>
          </a:prstGeom>
          <a:noFill/>
        </p:spPr>
        <p:txBody>
          <a:bodyPr wrap="square" rtlCol="0">
            <a:spAutoFit/>
          </a:bodyPr>
          <a:lstStyle/>
          <a:p>
            <a:r>
              <a:rPr lang="en-US" sz="2700" dirty="0">
                <a:solidFill>
                  <a:schemeClr val="bg1"/>
                </a:solidFill>
              </a:rPr>
              <a:t>2 Timothy 4:8-22 ~ </a:t>
            </a:r>
            <a:r>
              <a:rPr lang="en-US" sz="2700" baseline="30000" dirty="0">
                <a:solidFill>
                  <a:schemeClr val="bg1"/>
                </a:solidFill>
              </a:rPr>
              <a:t>8</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Finally, there is laid up for me the crown of righteousness, which the Lord, the righteous Judge, will give to me on that Day, and not to me only but also to all who have loved His appearing. </a:t>
            </a:r>
          </a:p>
          <a:p>
            <a:r>
              <a:rPr lang="en-US" sz="2700" baseline="30000" dirty="0">
                <a:solidFill>
                  <a:schemeClr val="bg1"/>
                </a:solidFill>
              </a:rPr>
              <a:t>9</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Be diligent to come to me quickly; </a:t>
            </a:r>
            <a:r>
              <a:rPr lang="en-US" sz="2700" baseline="30000" dirty="0">
                <a:solidFill>
                  <a:schemeClr val="bg1"/>
                </a:solidFill>
              </a:rPr>
              <a:t>10</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for Demas has forsaken me, having loved this present world, and has departed for Thessalonica – Crescens for Galatia, Titus for Dalmatia. </a:t>
            </a:r>
            <a:r>
              <a:rPr lang="en-US" sz="2700" baseline="30000" dirty="0">
                <a:solidFill>
                  <a:schemeClr val="bg1"/>
                </a:solidFill>
              </a:rPr>
              <a:t>11</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Only Luke is with me. Get Mark and bring him with you, for he is useful to me for ministry. </a:t>
            </a:r>
            <a:r>
              <a:rPr lang="en-US" sz="2700" baseline="30000" dirty="0">
                <a:solidFill>
                  <a:schemeClr val="bg1"/>
                </a:solidFill>
              </a:rPr>
              <a:t>12</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And Tychicus I have sent to Ephesus. </a:t>
            </a:r>
            <a:r>
              <a:rPr lang="en-US" sz="2700" baseline="30000" dirty="0">
                <a:solidFill>
                  <a:schemeClr val="bg1"/>
                </a:solidFill>
              </a:rPr>
              <a:t>13</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Bring the cloak that I left with Carpus at Troas when you come – and the books, especially the parchments. </a:t>
            </a:r>
          </a:p>
          <a:p>
            <a:endParaRPr lang="en-US" sz="27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91F6E4A-A4EC-44C5-B9B4-375D2C486A6A}"/>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292123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89AC10-6DC2-44ED-B7B5-5C212C2CB66F}"/>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35245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1569660"/>
          </a:xfrm>
          <a:prstGeom prst="rect">
            <a:avLst/>
          </a:prstGeom>
          <a:noFill/>
        </p:spPr>
        <p:txBody>
          <a:bodyPr wrap="square" rtlCol="0">
            <a:spAutoFit/>
          </a:bodyPr>
          <a:lstStyle/>
          <a:p>
            <a:r>
              <a:rPr lang="en-US" sz="3200" dirty="0">
                <a:solidFill>
                  <a:schemeClr val="accent4">
                    <a:lumMod val="60000"/>
                    <a:lumOff val="40000"/>
                  </a:schemeClr>
                </a:solidFill>
              </a:rPr>
              <a:t>Demas</a:t>
            </a:r>
            <a:r>
              <a:rPr lang="en-US" sz="3200" dirty="0"/>
              <a:t> ~ </a:t>
            </a:r>
            <a:r>
              <a:rPr lang="en-US" sz="3200" i="1" dirty="0"/>
              <a:t>governor of the people</a:t>
            </a:r>
            <a:r>
              <a:rPr lang="en-US" sz="3200" dirty="0"/>
              <a:t> – mentioned in the closing of Colossians (4:14) and Philemon (1:24) </a:t>
            </a:r>
            <a:endParaRPr lang="en-US" sz="72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6" name="TextBox 5">
            <a:extLst>
              <a:ext uri="{FF2B5EF4-FFF2-40B4-BE49-F238E27FC236}">
                <a16:creationId xmlns:a16="http://schemas.microsoft.com/office/drawing/2014/main" id="{FC32A3E5-2A90-418B-A603-BC36DAD3071D}"/>
              </a:ext>
            </a:extLst>
          </p:cNvPr>
          <p:cNvSpPr txBox="1"/>
          <p:nvPr/>
        </p:nvSpPr>
        <p:spPr>
          <a:xfrm>
            <a:off x="466536" y="2558475"/>
            <a:ext cx="8229600" cy="1569660"/>
          </a:xfrm>
          <a:prstGeom prst="rect">
            <a:avLst/>
          </a:prstGeom>
          <a:noFill/>
        </p:spPr>
        <p:txBody>
          <a:bodyPr wrap="square" rtlCol="0">
            <a:spAutoFit/>
          </a:bodyPr>
          <a:lstStyle/>
          <a:p>
            <a:r>
              <a:rPr lang="en-US" sz="3200" dirty="0">
                <a:solidFill>
                  <a:schemeClr val="accent4">
                    <a:lumMod val="60000"/>
                    <a:lumOff val="40000"/>
                  </a:schemeClr>
                </a:solidFill>
              </a:rPr>
              <a:t>Crescens</a:t>
            </a:r>
            <a:r>
              <a:rPr lang="en-US" sz="3200" dirty="0"/>
              <a:t> ~ </a:t>
            </a:r>
            <a:r>
              <a:rPr lang="en-US" sz="3200" i="1" dirty="0"/>
              <a:t>growing</a:t>
            </a:r>
            <a:r>
              <a:rPr lang="en-US" sz="3200" dirty="0"/>
              <a:t> – according to tradition, one of the 70 missionaries sent out by Jesus (Luke 10:1-12)</a:t>
            </a:r>
          </a:p>
        </p:txBody>
      </p:sp>
      <p:sp>
        <p:nvSpPr>
          <p:cNvPr id="7" name="TextBox 6">
            <a:extLst>
              <a:ext uri="{FF2B5EF4-FFF2-40B4-BE49-F238E27FC236}">
                <a16:creationId xmlns:a16="http://schemas.microsoft.com/office/drawing/2014/main" id="{AAA03E30-1122-4779-AE5B-2D60101D8AF2}"/>
              </a:ext>
            </a:extLst>
          </p:cNvPr>
          <p:cNvSpPr txBox="1"/>
          <p:nvPr/>
        </p:nvSpPr>
        <p:spPr>
          <a:xfrm>
            <a:off x="469650" y="4091806"/>
            <a:ext cx="8229600" cy="584775"/>
          </a:xfrm>
          <a:prstGeom prst="rect">
            <a:avLst/>
          </a:prstGeom>
          <a:noFill/>
        </p:spPr>
        <p:txBody>
          <a:bodyPr wrap="square" rtlCol="0">
            <a:spAutoFit/>
          </a:bodyPr>
          <a:lstStyle/>
          <a:p>
            <a:r>
              <a:rPr lang="en-US" sz="3200" dirty="0">
                <a:solidFill>
                  <a:schemeClr val="accent4">
                    <a:lumMod val="60000"/>
                    <a:lumOff val="40000"/>
                  </a:schemeClr>
                </a:solidFill>
              </a:rPr>
              <a:t>Titus</a:t>
            </a:r>
            <a:r>
              <a:rPr lang="en-US" sz="3200" dirty="0"/>
              <a:t> ~ </a:t>
            </a:r>
            <a:r>
              <a:rPr lang="en-US" sz="3200" i="1" dirty="0"/>
              <a:t>nurse</a:t>
            </a:r>
            <a:r>
              <a:rPr lang="en-US" sz="3200" dirty="0"/>
              <a:t> – pastor to the island of Crete</a:t>
            </a:r>
            <a:endParaRPr lang="en-US" sz="4400" dirty="0"/>
          </a:p>
        </p:txBody>
      </p:sp>
    </p:spTree>
    <p:extLst>
      <p:ext uri="{BB962C8B-B14F-4D97-AF65-F5344CB8AC3E}">
        <p14:creationId xmlns:p14="http://schemas.microsoft.com/office/powerpoint/2010/main" val="40535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89AC10-6DC2-44ED-B7B5-5C212C2CB66F}"/>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36246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001369"/>
          </a:xfrm>
          <a:prstGeom prst="rect">
            <a:avLst/>
          </a:prstGeom>
          <a:noFill/>
        </p:spPr>
        <p:txBody>
          <a:bodyPr wrap="square" rtlCol="0">
            <a:spAutoFit/>
          </a:bodyPr>
          <a:lstStyle/>
          <a:p>
            <a:r>
              <a:rPr lang="en-US" sz="2900" dirty="0"/>
              <a:t>Matt. 21:28-31 ~ </a:t>
            </a:r>
            <a:r>
              <a:rPr lang="en-US" sz="2900" baseline="30000" dirty="0"/>
              <a:t>28</a:t>
            </a:r>
            <a:r>
              <a:rPr lang="en-US" sz="2900" dirty="0"/>
              <a:t> </a:t>
            </a:r>
            <a:r>
              <a:rPr lang="en-US" sz="2900" dirty="0">
                <a:solidFill>
                  <a:schemeClr val="accent4">
                    <a:lumMod val="60000"/>
                    <a:lumOff val="40000"/>
                  </a:schemeClr>
                </a:solidFill>
              </a:rPr>
              <a:t>“… A man had two sons, and he came to the first and said, ‘Son, go, work today in my vineyard.’ </a:t>
            </a:r>
            <a:r>
              <a:rPr lang="en-US" sz="2900" baseline="30000" dirty="0"/>
              <a:t>29</a:t>
            </a:r>
            <a:r>
              <a:rPr lang="en-US" sz="2900" dirty="0"/>
              <a:t> </a:t>
            </a:r>
            <a:r>
              <a:rPr lang="en-US" sz="2900" dirty="0">
                <a:solidFill>
                  <a:schemeClr val="accent4">
                    <a:lumMod val="60000"/>
                    <a:lumOff val="40000"/>
                  </a:schemeClr>
                </a:solidFill>
              </a:rPr>
              <a:t>He answered and said, ‘I will not,’ but afterward he regretted it and went. </a:t>
            </a:r>
            <a:r>
              <a:rPr lang="en-US" sz="2900" baseline="30000" dirty="0"/>
              <a:t>30</a:t>
            </a:r>
            <a:r>
              <a:rPr lang="en-US" sz="2900" dirty="0"/>
              <a:t> </a:t>
            </a:r>
            <a:r>
              <a:rPr lang="en-US" sz="2900" dirty="0">
                <a:solidFill>
                  <a:schemeClr val="accent4">
                    <a:lumMod val="60000"/>
                    <a:lumOff val="40000"/>
                  </a:schemeClr>
                </a:solidFill>
              </a:rPr>
              <a:t>Then he came to the second and said likewise. And he answered and said, ‘I go, sir,’ but he did not go.</a:t>
            </a:r>
            <a:r>
              <a:rPr lang="en-US" sz="2900" dirty="0"/>
              <a:t> </a:t>
            </a:r>
            <a:r>
              <a:rPr lang="en-US" sz="2900" baseline="30000" dirty="0"/>
              <a:t>31</a:t>
            </a:r>
            <a:r>
              <a:rPr lang="en-US" sz="2900" dirty="0"/>
              <a:t> </a:t>
            </a:r>
            <a:r>
              <a:rPr lang="en-US" sz="2900" dirty="0">
                <a:solidFill>
                  <a:schemeClr val="accent4">
                    <a:lumMod val="60000"/>
                    <a:lumOff val="40000"/>
                  </a:schemeClr>
                </a:solidFill>
              </a:rPr>
              <a:t>Which of the two did the will of his father?”</a:t>
            </a:r>
          </a:p>
          <a:p>
            <a:r>
              <a:rPr lang="en-US" sz="2900" dirty="0">
                <a:solidFill>
                  <a:schemeClr val="accent4">
                    <a:lumMod val="60000"/>
                    <a:lumOff val="40000"/>
                  </a:schemeClr>
                </a:solidFill>
              </a:rPr>
              <a:t>They said to Him, “The first.”</a:t>
            </a:r>
          </a:p>
          <a:p>
            <a:r>
              <a:rPr lang="en-US" sz="2900" dirty="0">
                <a:solidFill>
                  <a:schemeClr val="accent4">
                    <a:lumMod val="60000"/>
                    <a:lumOff val="40000"/>
                  </a:schemeClr>
                </a:solidFill>
              </a:rPr>
              <a:t>Jesus said to them, “Assuredly, I say to you that tax collectors and harlots enter the kingdom of God before you.”</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30474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89AC10-6DC2-44ED-B7B5-5C212C2CB66F}"/>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pic>
        <p:nvPicPr>
          <p:cNvPr id="3074" name="Picture 2" descr="Related image">
            <a:extLst>
              <a:ext uri="{FF2B5EF4-FFF2-40B4-BE49-F238E27FC236}">
                <a16:creationId xmlns:a16="http://schemas.microsoft.com/office/drawing/2014/main" id="{500A00CE-9884-44EA-8D17-1A3439A29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1148">
            <a:off x="793489" y="2018784"/>
            <a:ext cx="7270244" cy="293460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7B87A35A-1FA7-4C26-AEA0-0B96D98B2B20}"/>
              </a:ext>
            </a:extLst>
          </p:cNvPr>
          <p:cNvSpPr/>
          <p:nvPr/>
        </p:nvSpPr>
        <p:spPr>
          <a:xfrm>
            <a:off x="567559" y="2406869"/>
            <a:ext cx="7641020" cy="2133600"/>
          </a:xfrm>
          <a:custGeom>
            <a:avLst/>
            <a:gdLst>
              <a:gd name="connsiteX0" fmla="*/ 0 w 7641020"/>
              <a:gd name="connsiteY0" fmla="*/ 0 h 2133600"/>
              <a:gd name="connsiteX1" fmla="*/ 3852041 w 7641020"/>
              <a:gd name="connsiteY1" fmla="*/ 667407 h 2133600"/>
              <a:gd name="connsiteX2" fmla="*/ 7641020 w 7641020"/>
              <a:gd name="connsiteY2" fmla="*/ 2133600 h 2133600"/>
            </a:gdLst>
            <a:ahLst/>
            <a:cxnLst>
              <a:cxn ang="0">
                <a:pos x="connsiteX0" y="connsiteY0"/>
              </a:cxn>
              <a:cxn ang="0">
                <a:pos x="connsiteX1" y="connsiteY1"/>
              </a:cxn>
              <a:cxn ang="0">
                <a:pos x="connsiteX2" y="connsiteY2"/>
              </a:cxn>
            </a:cxnLst>
            <a:rect l="l" t="t" r="r" b="b"/>
            <a:pathLst>
              <a:path w="7641020" h="2133600">
                <a:moveTo>
                  <a:pt x="0" y="0"/>
                </a:moveTo>
                <a:cubicBezTo>
                  <a:pt x="1289269" y="155903"/>
                  <a:pt x="2578538" y="311807"/>
                  <a:pt x="3852041" y="667407"/>
                </a:cubicBezTo>
                <a:cubicBezTo>
                  <a:pt x="5125544" y="1023007"/>
                  <a:pt x="6383282" y="1578303"/>
                  <a:pt x="7641020" y="2133600"/>
                </a:cubicBezTo>
              </a:path>
            </a:pathLst>
          </a:custGeom>
          <a:noFill/>
          <a:ln w="7620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9735A3B-598F-401D-98DC-9E7A57209310}"/>
              </a:ext>
            </a:extLst>
          </p:cNvPr>
          <p:cNvSpPr/>
          <p:nvPr/>
        </p:nvSpPr>
        <p:spPr>
          <a:xfrm>
            <a:off x="730471" y="1781506"/>
            <a:ext cx="7399283" cy="3757448"/>
          </a:xfrm>
          <a:custGeom>
            <a:avLst/>
            <a:gdLst>
              <a:gd name="connsiteX0" fmla="*/ 6826469 w 6826469"/>
              <a:gd name="connsiteY0" fmla="*/ 0 h 3652345"/>
              <a:gd name="connsiteX1" fmla="*/ 3258207 w 6826469"/>
              <a:gd name="connsiteY1" fmla="*/ 1608083 h 3652345"/>
              <a:gd name="connsiteX2" fmla="*/ 0 w 6826469"/>
              <a:gd name="connsiteY2" fmla="*/ 3652345 h 3652345"/>
            </a:gdLst>
            <a:ahLst/>
            <a:cxnLst>
              <a:cxn ang="0">
                <a:pos x="connsiteX0" y="connsiteY0"/>
              </a:cxn>
              <a:cxn ang="0">
                <a:pos x="connsiteX1" y="connsiteY1"/>
              </a:cxn>
              <a:cxn ang="0">
                <a:pos x="connsiteX2" y="connsiteY2"/>
              </a:cxn>
            </a:cxnLst>
            <a:rect l="l" t="t" r="r" b="b"/>
            <a:pathLst>
              <a:path w="6826469" h="3652345">
                <a:moveTo>
                  <a:pt x="6826469" y="0"/>
                </a:moveTo>
                <a:cubicBezTo>
                  <a:pt x="5611210" y="499679"/>
                  <a:pt x="4395952" y="999359"/>
                  <a:pt x="3258207" y="1608083"/>
                </a:cubicBezTo>
                <a:cubicBezTo>
                  <a:pt x="2120462" y="2216807"/>
                  <a:pt x="1060231" y="2934576"/>
                  <a:pt x="0" y="3652345"/>
                </a:cubicBezTo>
              </a:path>
            </a:pathLst>
          </a:custGeom>
          <a:noFill/>
          <a:ln w="76200" cap="rnd">
            <a:solidFill>
              <a:srgbClr val="FF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56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22" presetClass="entr" presetSubtype="8"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89AC10-6DC2-44ED-B7B5-5C212C2CB66F}"/>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36428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0"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books</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biblion</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3200" dirty="0"/>
              <a:t>– literally, </a:t>
            </a:r>
            <a:r>
              <a:rPr lang="en-US" sz="3200" i="1" dirty="0"/>
              <a:t>little book</a:t>
            </a:r>
            <a:endParaRPr lang="en-US" sz="32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4" name="TextBox 3">
            <a:extLst>
              <a:ext uri="{FF2B5EF4-FFF2-40B4-BE49-F238E27FC236}">
                <a16:creationId xmlns:a16="http://schemas.microsoft.com/office/drawing/2014/main" id="{1934B89B-ABD1-4664-9927-55F20919B1C3}"/>
              </a:ext>
            </a:extLst>
          </p:cNvPr>
          <p:cNvSpPr txBox="1"/>
          <p:nvPr/>
        </p:nvSpPr>
        <p:spPr>
          <a:xfrm>
            <a:off x="459970" y="1618005"/>
            <a:ext cx="8229600" cy="1077218"/>
          </a:xfrm>
          <a:prstGeom prst="rect">
            <a:avLst/>
          </a:prstGeom>
          <a:noFill/>
        </p:spPr>
        <p:txBody>
          <a:bodyPr wrap="square" rtlCol="0">
            <a:spAutoFit/>
          </a:bodyPr>
          <a:lstStyle/>
          <a:p>
            <a:r>
              <a:rPr lang="en-US" sz="3200" dirty="0">
                <a:solidFill>
                  <a:schemeClr val="accent4">
                    <a:lumMod val="60000"/>
                    <a:lumOff val="40000"/>
                  </a:schemeClr>
                </a:solidFill>
              </a:rPr>
              <a:t>parchments</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membrana</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3200" dirty="0"/>
              <a:t>– made from animal skins</a:t>
            </a:r>
            <a:endParaRPr lang="en-US" sz="32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555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89AC10-6DC2-44ED-B7B5-5C212C2CB66F}"/>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135817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E46C3B-288E-46C4-AF91-301474AC9C34}"/>
              </a:ext>
            </a:extLst>
          </p:cNvPr>
          <p:cNvSpPr/>
          <p:nvPr/>
        </p:nvSpPr>
        <p:spPr>
          <a:xfrm>
            <a:off x="6406054" y="1670833"/>
            <a:ext cx="1255987"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3A9B2BF-96BE-4AAA-AB76-32C04A340A16}"/>
              </a:ext>
            </a:extLst>
          </p:cNvPr>
          <p:cNvSpPr/>
          <p:nvPr/>
        </p:nvSpPr>
        <p:spPr>
          <a:xfrm>
            <a:off x="823912" y="2113747"/>
            <a:ext cx="1566863"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first defense </a:t>
            </a:r>
            <a:r>
              <a:rPr lang="en-US" sz="3200" dirty="0"/>
              <a:t>~ </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apologia</a:t>
            </a:r>
            <a:endParaRPr lang="en-US" sz="48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43A3F90-6725-4A64-ADF4-9729883A440A}"/>
              </a:ext>
            </a:extLst>
          </p:cNvPr>
          <p:cNvSpPr txBox="1"/>
          <p:nvPr/>
        </p:nvSpPr>
        <p:spPr>
          <a:xfrm>
            <a:off x="685800" y="1605280"/>
            <a:ext cx="8034338" cy="2062103"/>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mj-lt"/>
              </a:rPr>
              <a:t> </a:t>
            </a:r>
            <a:r>
              <a:rPr lang="en-US" sz="3200" dirty="0">
                <a:effectLst>
                  <a:outerShdw blurRad="38100" dist="38100" dir="2700000" algn="tl">
                    <a:srgbClr val="000000">
                      <a:alpha val="43137"/>
                    </a:srgbClr>
                  </a:outerShdw>
                </a:effectLst>
              </a:rPr>
              <a:t>1 Pet. 3:15b ~ </a:t>
            </a:r>
            <a:r>
              <a:rPr lang="en-US" sz="3200" dirty="0">
                <a:solidFill>
                  <a:schemeClr val="accent4">
                    <a:lumMod val="60000"/>
                    <a:lumOff val="40000"/>
                  </a:schemeClr>
                </a:solidFill>
                <a:effectLst>
                  <a:outerShdw blurRad="38100" dist="38100" dir="2700000" algn="tl">
                    <a:srgbClr val="000000">
                      <a:alpha val="43137"/>
                    </a:srgbClr>
                  </a:outerShdw>
                </a:effectLst>
              </a:rPr>
              <a:t>always </a:t>
            </a:r>
            <a:r>
              <a:rPr lang="en-US" sz="3200" i="1" dirty="0">
                <a:solidFill>
                  <a:schemeClr val="accent4">
                    <a:lumMod val="60000"/>
                    <a:lumOff val="40000"/>
                  </a:schemeClr>
                </a:solidFill>
                <a:effectLst>
                  <a:outerShdw blurRad="38100" dist="38100" dir="2700000" algn="tl">
                    <a:srgbClr val="000000">
                      <a:alpha val="43137"/>
                    </a:srgbClr>
                  </a:outerShdw>
                </a:effectLst>
              </a:rPr>
              <a:t>be</a:t>
            </a:r>
            <a:r>
              <a:rPr lang="en-US" sz="3200" dirty="0">
                <a:solidFill>
                  <a:schemeClr val="accent4">
                    <a:lumMod val="60000"/>
                    <a:lumOff val="40000"/>
                  </a:schemeClr>
                </a:solidFill>
                <a:effectLst>
                  <a:outerShdw blurRad="38100" dist="38100" dir="2700000" algn="tl">
                    <a:srgbClr val="000000">
                      <a:alpha val="43137"/>
                    </a:srgbClr>
                  </a:outerShdw>
                </a:effectLst>
              </a:rPr>
              <a:t> ready to </a:t>
            </a:r>
            <a:r>
              <a:rPr lang="en-US" sz="3200" i="1" dirty="0">
                <a:solidFill>
                  <a:schemeClr val="accent4">
                    <a:lumMod val="60000"/>
                    <a:lumOff val="40000"/>
                  </a:schemeClr>
                </a:solidFill>
                <a:effectLst>
                  <a:outerShdw blurRad="38100" dist="38100" dir="2700000" algn="tl">
                    <a:srgbClr val="000000">
                      <a:alpha val="43137"/>
                    </a:srgbClr>
                  </a:outerShdw>
                </a:effectLst>
              </a:rPr>
              <a:t>give</a:t>
            </a:r>
            <a:r>
              <a:rPr lang="en-US" sz="3200" dirty="0">
                <a:solidFill>
                  <a:schemeClr val="accent4">
                    <a:lumMod val="60000"/>
                    <a:lumOff val="40000"/>
                  </a:schemeClr>
                </a:solidFill>
                <a:effectLst>
                  <a:outerShdw blurRad="38100" dist="38100" dir="2700000" algn="tl">
                    <a:srgbClr val="000000">
                      <a:alpha val="43137"/>
                    </a:srgbClr>
                  </a:outerShdw>
                </a:effectLst>
              </a:rPr>
              <a:t> a defense to everyone who asks you a reason for the hope that is in you, with meekness and fear;</a:t>
            </a:r>
            <a:endParaRPr lang="en-US" sz="32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5E78C3-AA00-46D4-BD0C-948D6510BE30}"/>
              </a:ext>
            </a:extLst>
          </p:cNvPr>
          <p:cNvSpPr txBox="1"/>
          <p:nvPr/>
        </p:nvSpPr>
        <p:spPr>
          <a:xfrm>
            <a:off x="690557" y="3583890"/>
            <a:ext cx="8034338" cy="1077218"/>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latin typeface="+mj-lt"/>
              </a:rPr>
              <a:t> </a:t>
            </a:r>
            <a:r>
              <a:rPr lang="en-US" sz="3200" dirty="0">
                <a:solidFill>
                  <a:schemeClr val="accent4">
                    <a:lumMod val="60000"/>
                    <a:lumOff val="40000"/>
                  </a:schemeClr>
                </a:solidFill>
              </a:rPr>
              <a:t>Vine’s Expository Dictionary of NT Words ~ </a:t>
            </a:r>
            <a:r>
              <a:rPr lang="en-US" sz="3200" i="1" dirty="0"/>
              <a:t>verbal defense, a speech in defense</a:t>
            </a:r>
            <a:endParaRPr lang="en-US" sz="32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141107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3" presetClass="emph" presetSubtype="2" fill="hold" grpId="1" nodeType="withEffect">
                                  <p:stCondLst>
                                    <p:cond delay="0"/>
                                  </p:stCondLst>
                                  <p:childTnLst>
                                    <p:animClr clrSpc="rgb" dir="cw">
                                      <p:cBhvr override="childStyle">
                                        <p:cTn id="27" dur="5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P spid="12" grpId="0"/>
      <p:bldP spid="12" grpId="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572DC5B-D9D8-4A76-BA6E-6B8743BB712B}"/>
              </a:ext>
            </a:extLst>
          </p:cNvPr>
          <p:cNvSpPr txBox="1"/>
          <p:nvPr/>
        </p:nvSpPr>
        <p:spPr>
          <a:xfrm>
            <a:off x="2438901" y="5161252"/>
            <a:ext cx="1695633"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1 Timothy</a:t>
            </a:r>
          </a:p>
        </p:txBody>
      </p:sp>
      <p:cxnSp>
        <p:nvCxnSpPr>
          <p:cNvPr id="27" name="Straight Arrow Connector 26">
            <a:extLst>
              <a:ext uri="{FF2B5EF4-FFF2-40B4-BE49-F238E27FC236}">
                <a16:creationId xmlns:a16="http://schemas.microsoft.com/office/drawing/2014/main" id="{02B53087-0212-455B-84E2-661EB1E39647}"/>
              </a:ext>
            </a:extLst>
          </p:cNvPr>
          <p:cNvCxnSpPr>
            <a:cxnSpLocks/>
            <a:stCxn id="26" idx="0"/>
          </p:cNvCxnSpPr>
          <p:nvPr/>
        </p:nvCxnSpPr>
        <p:spPr>
          <a:xfrm flipH="1" flipV="1">
            <a:off x="2801389" y="4156364"/>
            <a:ext cx="485329" cy="1004888"/>
          </a:xfrm>
          <a:prstGeom prst="straightConnector1">
            <a:avLst/>
          </a:prstGeom>
          <a:ln w="571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3F0B26F-57DA-4201-A19F-BD4F07F528BF}"/>
              </a:ext>
            </a:extLst>
          </p:cNvPr>
          <p:cNvSpPr txBox="1"/>
          <p:nvPr/>
        </p:nvSpPr>
        <p:spPr>
          <a:xfrm>
            <a:off x="380872" y="5188805"/>
            <a:ext cx="2055573"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Paul’s 1</a:t>
            </a:r>
            <a:r>
              <a:rPr lang="en-US" sz="2400" baseline="30000" dirty="0">
                <a:latin typeface="Calibri" panose="020F0502020204030204" pitchFamily="34" charset="0"/>
                <a:cs typeface="Calibri" panose="020F0502020204030204" pitchFamily="34" charset="0"/>
              </a:rPr>
              <a:t>st</a:t>
            </a:r>
            <a:r>
              <a:rPr lang="en-US" sz="2400" dirty="0">
                <a:latin typeface="Calibri" panose="020F0502020204030204" pitchFamily="34" charset="0"/>
                <a:cs typeface="Calibri" panose="020F0502020204030204" pitchFamily="34" charset="0"/>
              </a:rPr>
              <a:t>  imprisonment</a:t>
            </a:r>
          </a:p>
        </p:txBody>
      </p:sp>
      <p:cxnSp>
        <p:nvCxnSpPr>
          <p:cNvPr id="37" name="Straight Arrow Connector 36">
            <a:extLst>
              <a:ext uri="{FF2B5EF4-FFF2-40B4-BE49-F238E27FC236}">
                <a16:creationId xmlns:a16="http://schemas.microsoft.com/office/drawing/2014/main" id="{D804A1DA-5FD0-485A-A5A7-5CF14B70D534}"/>
              </a:ext>
            </a:extLst>
          </p:cNvPr>
          <p:cNvCxnSpPr>
            <a:cxnSpLocks/>
          </p:cNvCxnSpPr>
          <p:nvPr/>
        </p:nvCxnSpPr>
        <p:spPr>
          <a:xfrm>
            <a:off x="3834310" y="1802337"/>
            <a:ext cx="1125879" cy="1275137"/>
          </a:xfrm>
          <a:prstGeom prst="straightConnector1">
            <a:avLst/>
          </a:prstGeom>
          <a:ln w="571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0AD60F6-2869-4B87-88C0-BAD601A7A58B}"/>
              </a:ext>
            </a:extLst>
          </p:cNvPr>
          <p:cNvSpPr txBox="1"/>
          <p:nvPr/>
        </p:nvSpPr>
        <p:spPr>
          <a:xfrm>
            <a:off x="6407326" y="5189089"/>
            <a:ext cx="1585558"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2 Timothy</a:t>
            </a:r>
          </a:p>
        </p:txBody>
      </p:sp>
      <p:cxnSp>
        <p:nvCxnSpPr>
          <p:cNvPr id="39" name="Straight Arrow Connector 38">
            <a:extLst>
              <a:ext uri="{FF2B5EF4-FFF2-40B4-BE49-F238E27FC236}">
                <a16:creationId xmlns:a16="http://schemas.microsoft.com/office/drawing/2014/main" id="{65F15E56-53D2-41FE-8EA7-BAC510668FED}"/>
              </a:ext>
            </a:extLst>
          </p:cNvPr>
          <p:cNvCxnSpPr>
            <a:cxnSpLocks/>
            <a:stCxn id="38" idx="0"/>
          </p:cNvCxnSpPr>
          <p:nvPr/>
        </p:nvCxnSpPr>
        <p:spPr>
          <a:xfrm flipV="1">
            <a:off x="7200105" y="4179498"/>
            <a:ext cx="188420" cy="1009591"/>
          </a:xfrm>
          <a:prstGeom prst="straightConnector1">
            <a:avLst/>
          </a:prstGeom>
          <a:ln w="571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78ED393-CE71-4C64-B241-6BD25E08922A}"/>
              </a:ext>
            </a:extLst>
          </p:cNvPr>
          <p:cNvSpPr txBox="1"/>
          <p:nvPr/>
        </p:nvSpPr>
        <p:spPr>
          <a:xfrm>
            <a:off x="4220571" y="5187008"/>
            <a:ext cx="1695633"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Rearrested</a:t>
            </a:r>
          </a:p>
        </p:txBody>
      </p:sp>
      <p:cxnSp>
        <p:nvCxnSpPr>
          <p:cNvPr id="41" name="Straight Arrow Connector 40">
            <a:extLst>
              <a:ext uri="{FF2B5EF4-FFF2-40B4-BE49-F238E27FC236}">
                <a16:creationId xmlns:a16="http://schemas.microsoft.com/office/drawing/2014/main" id="{5F8FBD6A-99B2-48AE-9086-9DF387B9EF20}"/>
              </a:ext>
            </a:extLst>
          </p:cNvPr>
          <p:cNvCxnSpPr>
            <a:cxnSpLocks/>
          </p:cNvCxnSpPr>
          <p:nvPr/>
        </p:nvCxnSpPr>
        <p:spPr>
          <a:xfrm flipV="1">
            <a:off x="5024845" y="4188125"/>
            <a:ext cx="1289691" cy="996092"/>
          </a:xfrm>
          <a:prstGeom prst="straightConnector1">
            <a:avLst/>
          </a:prstGeom>
          <a:ln w="63500" cap="rnd">
            <a:solidFill>
              <a:schemeClr val="accent4">
                <a:lumMod val="60000"/>
                <a:lumOff val="40000"/>
              </a:schemeClr>
            </a:solidFill>
            <a:tailEnd type="triangle"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22C589F-65CB-4919-BA84-DB20074F0065}"/>
              </a:ext>
            </a:extLst>
          </p:cNvPr>
          <p:cNvSpPr txBox="1"/>
          <p:nvPr/>
        </p:nvSpPr>
        <p:spPr>
          <a:xfrm>
            <a:off x="2858630" y="982280"/>
            <a:ext cx="1864274" cy="830997"/>
          </a:xfrm>
          <a:prstGeom prst="rect">
            <a:avLst/>
          </a:prstGeom>
          <a:noFill/>
        </p:spPr>
        <p:txBody>
          <a:bodyPr wrap="square" rtlCol="0">
            <a:spAutoFit/>
          </a:bodyPr>
          <a:lstStyle/>
          <a:p>
            <a:pPr algn="ctr"/>
            <a:r>
              <a:rPr lang="en-US" sz="2400" dirty="0">
                <a:solidFill>
                  <a:schemeClr val="accent4">
                    <a:lumMod val="60000"/>
                    <a:lumOff val="40000"/>
                  </a:schemeClr>
                </a:solidFill>
                <a:latin typeface="Calibri" panose="020F0502020204030204" pitchFamily="34" charset="0"/>
                <a:cs typeface="Calibri" panose="020F0502020204030204" pitchFamily="34" charset="0"/>
              </a:rPr>
              <a:t>Rome burned</a:t>
            </a:r>
          </a:p>
        </p:txBody>
      </p:sp>
      <p:sp>
        <p:nvSpPr>
          <p:cNvPr id="46" name="TextBox 45">
            <a:extLst>
              <a:ext uri="{FF2B5EF4-FFF2-40B4-BE49-F238E27FC236}">
                <a16:creationId xmlns:a16="http://schemas.microsoft.com/office/drawing/2014/main" id="{2F36E547-4153-4144-9C92-40354727A832}"/>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cxnSp>
        <p:nvCxnSpPr>
          <p:cNvPr id="48" name="Straight Arrow Connector 47">
            <a:extLst>
              <a:ext uri="{FF2B5EF4-FFF2-40B4-BE49-F238E27FC236}">
                <a16:creationId xmlns:a16="http://schemas.microsoft.com/office/drawing/2014/main" id="{028C94E9-47F5-440E-9DB4-3E0236D2A1FF}"/>
              </a:ext>
            </a:extLst>
          </p:cNvPr>
          <p:cNvCxnSpPr>
            <a:cxnSpLocks/>
            <a:stCxn id="31" idx="0"/>
          </p:cNvCxnSpPr>
          <p:nvPr/>
        </p:nvCxnSpPr>
        <p:spPr>
          <a:xfrm flipV="1">
            <a:off x="1408659" y="4176683"/>
            <a:ext cx="1043596" cy="1012122"/>
          </a:xfrm>
          <a:prstGeom prst="straightConnector1">
            <a:avLst/>
          </a:prstGeom>
          <a:ln w="57150" cap="rnd">
            <a:solidFill>
              <a:schemeClr val="accent4">
                <a:lumMod val="60000"/>
                <a:lumOff val="40000"/>
              </a:schemeClr>
            </a:solidFill>
            <a:tailEnd type="triangle"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0A24E38-0727-4DA9-9E68-383B7683FC01}"/>
              </a:ext>
            </a:extLst>
          </p:cNvPr>
          <p:cNvGrpSpPr/>
          <p:nvPr/>
        </p:nvGrpSpPr>
        <p:grpSpPr>
          <a:xfrm>
            <a:off x="508000" y="3144256"/>
            <a:ext cx="8169140" cy="978288"/>
            <a:chOff x="508000" y="3144256"/>
            <a:chExt cx="8169140" cy="978288"/>
          </a:xfrm>
        </p:grpSpPr>
        <p:grpSp>
          <p:nvGrpSpPr>
            <p:cNvPr id="2" name="Group 1">
              <a:extLst>
                <a:ext uri="{FF2B5EF4-FFF2-40B4-BE49-F238E27FC236}">
                  <a16:creationId xmlns:a16="http://schemas.microsoft.com/office/drawing/2014/main" id="{CFD5F865-426E-4CC3-BA8B-9F36EDBEC919}"/>
                </a:ext>
              </a:extLst>
            </p:cNvPr>
            <p:cNvGrpSpPr/>
            <p:nvPr/>
          </p:nvGrpSpPr>
          <p:grpSpPr>
            <a:xfrm>
              <a:off x="508000" y="3144256"/>
              <a:ext cx="8169140" cy="978288"/>
              <a:chOff x="-1564093" y="3144256"/>
              <a:chExt cx="10241233" cy="978288"/>
            </a:xfrm>
          </p:grpSpPr>
          <p:sp>
            <p:nvSpPr>
              <p:cNvPr id="9" name="Rectangle 8">
                <a:extLst>
                  <a:ext uri="{FF2B5EF4-FFF2-40B4-BE49-F238E27FC236}">
                    <a16:creationId xmlns:a16="http://schemas.microsoft.com/office/drawing/2014/main" id="{E7A9BBC8-B358-4970-94E1-BC8F164B2F8B}"/>
                  </a:ext>
                </a:extLst>
              </p:cNvPr>
              <p:cNvSpPr/>
              <p:nvPr/>
            </p:nvSpPr>
            <p:spPr>
              <a:xfrm>
                <a:off x="487432" y="3144589"/>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2DD60FE-B721-40FA-BF76-06339E6A90D2}"/>
                  </a:ext>
                </a:extLst>
              </p:cNvPr>
              <p:cNvSpPr/>
              <p:nvPr/>
            </p:nvSpPr>
            <p:spPr>
              <a:xfrm>
                <a:off x="1524365" y="3144589"/>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7C47507-F9F1-4178-87F0-5D3F67532685}"/>
                  </a:ext>
                </a:extLst>
              </p:cNvPr>
              <p:cNvSpPr/>
              <p:nvPr/>
            </p:nvSpPr>
            <p:spPr>
              <a:xfrm>
                <a:off x="2550223" y="3144580"/>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B6068DEA-94C3-4AC3-994E-8748893A03E3}"/>
                  </a:ext>
                </a:extLst>
              </p:cNvPr>
              <p:cNvSpPr/>
              <p:nvPr/>
            </p:nvSpPr>
            <p:spPr>
              <a:xfrm>
                <a:off x="3587156" y="3144580"/>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9F6E0F1-8747-4673-A911-6EDDE12A4B18}"/>
                  </a:ext>
                </a:extLst>
              </p:cNvPr>
              <p:cNvSpPr/>
              <p:nvPr/>
            </p:nvSpPr>
            <p:spPr>
              <a:xfrm>
                <a:off x="4589156" y="3144589"/>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4108945B-E79A-4728-A703-BE3FA7A8D8BC}"/>
                  </a:ext>
                </a:extLst>
              </p:cNvPr>
              <p:cNvSpPr/>
              <p:nvPr/>
            </p:nvSpPr>
            <p:spPr>
              <a:xfrm>
                <a:off x="5613937" y="3144589"/>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8E78BF9-E4A6-489D-B350-8A813D87E91E}"/>
                  </a:ext>
                </a:extLst>
              </p:cNvPr>
              <p:cNvSpPr/>
              <p:nvPr/>
            </p:nvSpPr>
            <p:spPr>
              <a:xfrm>
                <a:off x="6645871" y="3144580"/>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9AA20BDC-7BD7-4BE7-AD78-78BC9311F5E1}"/>
                  </a:ext>
                </a:extLst>
              </p:cNvPr>
              <p:cNvSpPr/>
              <p:nvPr/>
            </p:nvSpPr>
            <p:spPr>
              <a:xfrm>
                <a:off x="7667614" y="3144580"/>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4C0413B0-BC9B-4E2F-8031-0A5030E59249}"/>
                  </a:ext>
                </a:extLst>
              </p:cNvPr>
              <p:cNvSpPr/>
              <p:nvPr/>
            </p:nvSpPr>
            <p:spPr>
              <a:xfrm>
                <a:off x="-1564093" y="3144256"/>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B1F91041-8B00-4D2F-B570-A0986C44AD1E}"/>
                  </a:ext>
                </a:extLst>
              </p:cNvPr>
              <p:cNvSpPr/>
              <p:nvPr/>
            </p:nvSpPr>
            <p:spPr>
              <a:xfrm>
                <a:off x="-545820" y="3144256"/>
                <a:ext cx="1009526" cy="97795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useBgFill="1">
          <p:nvSpPr>
            <p:cNvPr id="18" name="TextBox 17">
              <a:extLst>
                <a:ext uri="{FF2B5EF4-FFF2-40B4-BE49-F238E27FC236}">
                  <a16:creationId xmlns:a16="http://schemas.microsoft.com/office/drawing/2014/main" id="{AC2A357B-B842-4D2E-91F2-4E8915F5B853}"/>
                </a:ext>
              </a:extLst>
            </p:cNvPr>
            <p:cNvSpPr txBox="1"/>
            <p:nvPr/>
          </p:nvSpPr>
          <p:spPr>
            <a:xfrm>
              <a:off x="4102155" y="3418321"/>
              <a:ext cx="956236" cy="461665"/>
            </a:xfrm>
            <a:prstGeom prst="rect">
              <a:avLst/>
            </a:prstGeom>
          </p:spPr>
          <p:txBody>
            <a:bodyPr wrap="square" rtlCol="0">
              <a:spAutoFit/>
            </a:bodyPr>
            <a:lstStyle/>
            <a:p>
              <a:r>
                <a:rPr lang="en-US" sz="2400" b="1" dirty="0">
                  <a:latin typeface="Calibri" panose="020F0502020204030204" pitchFamily="34" charset="0"/>
                  <a:cs typeface="Calibri" panose="020F0502020204030204" pitchFamily="34" charset="0"/>
                </a:rPr>
                <a:t>AD 64</a:t>
              </a:r>
            </a:p>
          </p:txBody>
        </p:sp>
        <p:sp useBgFill="1">
          <p:nvSpPr>
            <p:cNvPr id="29" name="TextBox 28">
              <a:extLst>
                <a:ext uri="{FF2B5EF4-FFF2-40B4-BE49-F238E27FC236}">
                  <a16:creationId xmlns:a16="http://schemas.microsoft.com/office/drawing/2014/main" id="{8637B69B-1659-4946-8659-9E2A34230ABC}"/>
                </a:ext>
              </a:extLst>
            </p:cNvPr>
            <p:cNvSpPr txBox="1"/>
            <p:nvPr/>
          </p:nvSpPr>
          <p:spPr>
            <a:xfrm>
              <a:off x="2470587" y="3414486"/>
              <a:ext cx="956236" cy="461665"/>
            </a:xfrm>
            <a:prstGeom prst="rect">
              <a:avLst/>
            </a:prstGeom>
          </p:spPr>
          <p:txBody>
            <a:bodyPr wrap="square" rtlCol="0">
              <a:spAutoFit/>
            </a:bodyPr>
            <a:lstStyle/>
            <a:p>
              <a:r>
                <a:rPr lang="en-US" sz="2400" b="1" dirty="0">
                  <a:latin typeface="Calibri" panose="020F0502020204030204" pitchFamily="34" charset="0"/>
                  <a:cs typeface="Calibri" panose="020F0502020204030204" pitchFamily="34" charset="0"/>
                </a:rPr>
                <a:t>AD 62</a:t>
              </a:r>
            </a:p>
          </p:txBody>
        </p:sp>
        <p:sp useBgFill="1">
          <p:nvSpPr>
            <p:cNvPr id="30" name="TextBox 29">
              <a:extLst>
                <a:ext uri="{FF2B5EF4-FFF2-40B4-BE49-F238E27FC236}">
                  <a16:creationId xmlns:a16="http://schemas.microsoft.com/office/drawing/2014/main" id="{9DFCD208-4C1A-48E5-8028-A01CDAC25D43}"/>
                </a:ext>
              </a:extLst>
            </p:cNvPr>
            <p:cNvSpPr txBox="1"/>
            <p:nvPr/>
          </p:nvSpPr>
          <p:spPr>
            <a:xfrm>
              <a:off x="832619" y="3418113"/>
              <a:ext cx="956236" cy="461665"/>
            </a:xfrm>
            <a:prstGeom prst="rect">
              <a:avLst/>
            </a:prstGeom>
          </p:spPr>
          <p:txBody>
            <a:bodyPr wrap="square" rtlCol="0">
              <a:spAutoFit/>
            </a:bodyPr>
            <a:lstStyle/>
            <a:p>
              <a:r>
                <a:rPr lang="en-US" sz="2400" b="1" dirty="0">
                  <a:latin typeface="Calibri" panose="020F0502020204030204" pitchFamily="34" charset="0"/>
                  <a:cs typeface="Calibri" panose="020F0502020204030204" pitchFamily="34" charset="0"/>
                </a:rPr>
                <a:t>AD 60</a:t>
              </a:r>
            </a:p>
          </p:txBody>
        </p:sp>
        <p:sp useBgFill="1">
          <p:nvSpPr>
            <p:cNvPr id="33" name="TextBox 32">
              <a:extLst>
                <a:ext uri="{FF2B5EF4-FFF2-40B4-BE49-F238E27FC236}">
                  <a16:creationId xmlns:a16="http://schemas.microsoft.com/office/drawing/2014/main" id="{8C40B86A-42E9-4B93-B4D7-1787A2B8B4E3}"/>
                </a:ext>
              </a:extLst>
            </p:cNvPr>
            <p:cNvSpPr txBox="1"/>
            <p:nvPr/>
          </p:nvSpPr>
          <p:spPr>
            <a:xfrm>
              <a:off x="5742309" y="3432815"/>
              <a:ext cx="956236" cy="461665"/>
            </a:xfrm>
            <a:prstGeom prst="rect">
              <a:avLst/>
            </a:prstGeom>
          </p:spPr>
          <p:txBody>
            <a:bodyPr wrap="square" rtlCol="0">
              <a:spAutoFit/>
            </a:bodyPr>
            <a:lstStyle/>
            <a:p>
              <a:r>
                <a:rPr lang="en-US" sz="2400" b="1" dirty="0">
                  <a:latin typeface="Calibri" panose="020F0502020204030204" pitchFamily="34" charset="0"/>
                  <a:cs typeface="Calibri" panose="020F0502020204030204" pitchFamily="34" charset="0"/>
                </a:rPr>
                <a:t>AD 66</a:t>
              </a:r>
            </a:p>
          </p:txBody>
        </p:sp>
        <p:sp useBgFill="1">
          <p:nvSpPr>
            <p:cNvPr id="34" name="TextBox 33">
              <a:extLst>
                <a:ext uri="{FF2B5EF4-FFF2-40B4-BE49-F238E27FC236}">
                  <a16:creationId xmlns:a16="http://schemas.microsoft.com/office/drawing/2014/main" id="{CC81CAE0-83F1-42DC-B9B6-07A907B3BC32}"/>
                </a:ext>
              </a:extLst>
            </p:cNvPr>
            <p:cNvSpPr txBox="1"/>
            <p:nvPr/>
          </p:nvSpPr>
          <p:spPr>
            <a:xfrm>
              <a:off x="7376965" y="3433059"/>
              <a:ext cx="956236" cy="461665"/>
            </a:xfrm>
            <a:prstGeom prst="rect">
              <a:avLst/>
            </a:prstGeom>
          </p:spPr>
          <p:txBody>
            <a:bodyPr wrap="square" rtlCol="0">
              <a:spAutoFit/>
            </a:bodyPr>
            <a:lstStyle/>
            <a:p>
              <a:r>
                <a:rPr lang="en-US" sz="2400" b="1" dirty="0">
                  <a:latin typeface="Calibri" panose="020F0502020204030204" pitchFamily="34" charset="0"/>
                  <a:cs typeface="Calibri" panose="020F0502020204030204" pitchFamily="34" charset="0"/>
                </a:rPr>
                <a:t>AD 68</a:t>
              </a:r>
            </a:p>
          </p:txBody>
        </p:sp>
      </p:grpSp>
      <p:sp>
        <p:nvSpPr>
          <p:cNvPr id="5" name="TextBox 4">
            <a:extLst>
              <a:ext uri="{FF2B5EF4-FFF2-40B4-BE49-F238E27FC236}">
                <a16:creationId xmlns:a16="http://schemas.microsoft.com/office/drawing/2014/main" id="{79473251-4C73-42AF-BC92-96B00E1D0363}"/>
              </a:ext>
            </a:extLst>
          </p:cNvPr>
          <p:cNvSpPr txBox="1"/>
          <p:nvPr/>
        </p:nvSpPr>
        <p:spPr>
          <a:xfrm>
            <a:off x="641178" y="965201"/>
            <a:ext cx="2295459" cy="830997"/>
          </a:xfrm>
          <a:prstGeom prst="rect">
            <a:avLst/>
          </a:prstGeom>
          <a:noFill/>
        </p:spPr>
        <p:txBody>
          <a:bodyPr wrap="square" rtlCol="0">
            <a:spAutoFit/>
          </a:bodyPr>
          <a:lstStyle/>
          <a:p>
            <a:pPr algn="ctr"/>
            <a:r>
              <a:rPr lang="en-US" sz="2400" dirty="0">
                <a:solidFill>
                  <a:schemeClr val="accent4">
                    <a:lumMod val="60000"/>
                    <a:lumOff val="40000"/>
                  </a:schemeClr>
                </a:solidFill>
              </a:rPr>
              <a:t>Nero murdered Agrippina</a:t>
            </a:r>
          </a:p>
        </p:txBody>
      </p:sp>
      <p:cxnSp>
        <p:nvCxnSpPr>
          <p:cNvPr id="35" name="Straight Arrow Connector 34">
            <a:extLst>
              <a:ext uri="{FF2B5EF4-FFF2-40B4-BE49-F238E27FC236}">
                <a16:creationId xmlns:a16="http://schemas.microsoft.com/office/drawing/2014/main" id="{116C071C-7EC6-4C5E-ADAA-AFCBC348A57D}"/>
              </a:ext>
            </a:extLst>
          </p:cNvPr>
          <p:cNvCxnSpPr>
            <a:cxnSpLocks/>
            <a:stCxn id="5" idx="2"/>
          </p:cNvCxnSpPr>
          <p:nvPr/>
        </p:nvCxnSpPr>
        <p:spPr>
          <a:xfrm flipH="1">
            <a:off x="559837" y="1796198"/>
            <a:ext cx="1229071" cy="1289124"/>
          </a:xfrm>
          <a:prstGeom prst="straightConnector1">
            <a:avLst/>
          </a:prstGeom>
          <a:ln w="63500" cap="rnd">
            <a:solidFill>
              <a:schemeClr val="accent4">
                <a:lumMod val="60000"/>
                <a:lumOff val="40000"/>
              </a:schemeClr>
            </a:solidFill>
            <a:tailEnd type="triangle"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098FB12-4CFC-4266-BAA7-9A098B9AB6DF}"/>
              </a:ext>
            </a:extLst>
          </p:cNvPr>
          <p:cNvCxnSpPr>
            <a:cxnSpLocks/>
          </p:cNvCxnSpPr>
          <p:nvPr/>
        </p:nvCxnSpPr>
        <p:spPr>
          <a:xfrm>
            <a:off x="7129039" y="1802340"/>
            <a:ext cx="1111344" cy="1303169"/>
          </a:xfrm>
          <a:prstGeom prst="straightConnector1">
            <a:avLst/>
          </a:prstGeom>
          <a:ln w="57150" cap="rnd">
            <a:solidFill>
              <a:schemeClr val="accent4">
                <a:lumMod val="60000"/>
                <a:lumOff val="40000"/>
              </a:schemeClr>
            </a:solidFill>
            <a:tailEnd type="triangle" w="sm"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DDA205A-DFFD-42D5-8172-30FBC9D1F5DC}"/>
              </a:ext>
            </a:extLst>
          </p:cNvPr>
          <p:cNvSpPr txBox="1"/>
          <p:nvPr/>
        </p:nvSpPr>
        <p:spPr>
          <a:xfrm>
            <a:off x="6153359" y="982283"/>
            <a:ext cx="1864274" cy="830997"/>
          </a:xfrm>
          <a:prstGeom prst="rect">
            <a:avLst/>
          </a:prstGeom>
          <a:noFill/>
        </p:spPr>
        <p:txBody>
          <a:bodyPr wrap="square" rtlCol="0">
            <a:spAutoFit/>
          </a:bodyPr>
          <a:lstStyle/>
          <a:p>
            <a:pPr algn="ctr"/>
            <a:r>
              <a:rPr lang="en-US" sz="2400" dirty="0">
                <a:solidFill>
                  <a:schemeClr val="accent4">
                    <a:lumMod val="60000"/>
                    <a:lumOff val="40000"/>
                  </a:schemeClr>
                </a:solidFill>
                <a:latin typeface="Calibri" panose="020F0502020204030204" pitchFamily="34" charset="0"/>
                <a:cs typeface="Calibri" panose="020F0502020204030204" pitchFamily="34" charset="0"/>
              </a:rPr>
              <a:t>Nero assassinated</a:t>
            </a:r>
          </a:p>
        </p:txBody>
      </p:sp>
    </p:spTree>
    <p:extLst>
      <p:ext uri="{BB962C8B-B14F-4D97-AF65-F5344CB8AC3E}">
        <p14:creationId xmlns:p14="http://schemas.microsoft.com/office/powerpoint/2010/main" val="154210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up)">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down)">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up)">
                                      <p:cBhvr>
                                        <p:cTn id="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8" grpId="0"/>
      <p:bldP spid="40" grpId="0"/>
      <p:bldP spid="44" grpId="0"/>
      <p:bldP spid="5"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0AA15C-098C-47B4-B498-AFD6F18F2DFB}"/>
              </a:ext>
            </a:extLst>
          </p:cNvPr>
          <p:cNvSpPr txBox="1"/>
          <p:nvPr/>
        </p:nvSpPr>
        <p:spPr>
          <a:xfrm>
            <a:off x="457201" y="1074906"/>
            <a:ext cx="8229600" cy="5078313"/>
          </a:xfrm>
          <a:prstGeom prst="rect">
            <a:avLst/>
          </a:prstGeom>
          <a:noFill/>
        </p:spPr>
        <p:txBody>
          <a:bodyPr wrap="square" rtlCol="0">
            <a:spAutoFit/>
          </a:bodyPr>
          <a:lstStyle/>
          <a:p>
            <a:r>
              <a:rPr lang="en-US" sz="2700" dirty="0">
                <a:solidFill>
                  <a:schemeClr val="bg1"/>
                </a:solidFill>
                <a:latin typeface="Calibri" panose="020F0502020204030204" pitchFamily="34" charset="0"/>
                <a:cs typeface="Calibri" panose="020F0502020204030204" pitchFamily="34" charset="0"/>
              </a:rPr>
              <a:t>2 Timothy 4:8-22 ~ </a:t>
            </a:r>
            <a:r>
              <a:rPr lang="en-US" sz="2700" baseline="30000" dirty="0">
                <a:solidFill>
                  <a:schemeClr val="bg1"/>
                </a:solidFill>
              </a:rPr>
              <a:t>14</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Alexander the coppersmith did me much harm. May the Lord repay him according to his works. </a:t>
            </a:r>
            <a:r>
              <a:rPr lang="en-US" sz="2700" baseline="30000" dirty="0">
                <a:solidFill>
                  <a:schemeClr val="bg1"/>
                </a:solidFill>
              </a:rPr>
              <a:t>15</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You also must beware of him, for he has greatly resisted our words. </a:t>
            </a:r>
          </a:p>
          <a:p>
            <a:r>
              <a:rPr lang="en-US" sz="2700" baseline="30000" dirty="0">
                <a:solidFill>
                  <a:schemeClr val="bg1"/>
                </a:solidFill>
              </a:rPr>
              <a:t>16</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At my first defense no one stood with me, but all forsook me. May it not be charged against them. </a:t>
            </a:r>
          </a:p>
          <a:p>
            <a:r>
              <a:rPr lang="en-US" sz="2700" baseline="30000" dirty="0">
                <a:solidFill>
                  <a:schemeClr val="bg1"/>
                </a:solidFill>
              </a:rPr>
              <a:t>17</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But the Lord stood with me and strengthened me, so that the message might be preached fully through me, and </a:t>
            </a:r>
            <a:r>
              <a:rPr lang="en-US" sz="2700" i="1" dirty="0">
                <a:solidFill>
                  <a:schemeClr val="accent4">
                    <a:lumMod val="60000"/>
                    <a:lumOff val="40000"/>
                  </a:schemeClr>
                </a:solidFill>
              </a:rPr>
              <a:t>that</a:t>
            </a:r>
            <a:r>
              <a:rPr lang="en-US" sz="2700" dirty="0">
                <a:solidFill>
                  <a:schemeClr val="accent4">
                    <a:lumMod val="60000"/>
                    <a:lumOff val="40000"/>
                  </a:schemeClr>
                </a:solidFill>
              </a:rPr>
              <a:t> all the Gentiles might hear. Also I was delivered out of the mouth of the lion. </a:t>
            </a:r>
            <a:r>
              <a:rPr lang="en-US" sz="2700" baseline="30000" dirty="0">
                <a:solidFill>
                  <a:schemeClr val="bg1"/>
                </a:solidFill>
              </a:rPr>
              <a:t>18</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And the Lord will deliver me from every evil work and preserve </a:t>
            </a:r>
            <a:r>
              <a:rPr lang="en-US" sz="2700" i="1" dirty="0">
                <a:solidFill>
                  <a:schemeClr val="accent4">
                    <a:lumMod val="60000"/>
                    <a:lumOff val="40000"/>
                  </a:schemeClr>
                </a:solidFill>
              </a:rPr>
              <a:t>me</a:t>
            </a:r>
            <a:r>
              <a:rPr lang="en-US" sz="2700" dirty="0">
                <a:solidFill>
                  <a:schemeClr val="accent4">
                    <a:lumMod val="60000"/>
                    <a:lumOff val="40000"/>
                  </a:schemeClr>
                </a:solidFill>
              </a:rPr>
              <a:t> for His heavenly kingdom.</a:t>
            </a:r>
            <a:endParaRPr lang="en-US" sz="27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FD728FE-F009-4D52-A13A-AE7C3DD989D7}"/>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220583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D75964-484B-483B-804E-9D57B06642A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13557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23220"/>
          </a:xfrm>
          <a:prstGeom prst="rect">
            <a:avLst/>
          </a:prstGeom>
          <a:noFill/>
        </p:spPr>
        <p:txBody>
          <a:bodyPr wrap="square" rtlCol="0">
            <a:spAutoFit/>
          </a:bodyPr>
          <a:lstStyle/>
          <a:p>
            <a:r>
              <a:rPr lang="en-US" sz="2800" dirty="0">
                <a:solidFill>
                  <a:schemeClr val="accent4">
                    <a:lumMod val="60000"/>
                    <a:lumOff val="40000"/>
                  </a:schemeClr>
                </a:solidFill>
              </a:rPr>
              <a:t>Eubulus</a:t>
            </a:r>
            <a:r>
              <a:rPr lang="en-US" sz="2800" dirty="0"/>
              <a:t> ~ </a:t>
            </a:r>
            <a:r>
              <a:rPr lang="en-US" sz="2800" i="1" dirty="0"/>
              <a:t>well-intended</a:t>
            </a:r>
            <a:r>
              <a:rPr lang="en-US" sz="2800" dirty="0"/>
              <a:t> </a:t>
            </a:r>
            <a:endParaRPr lang="en-US" sz="66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43A3F90-6725-4A64-ADF4-9729883A440A}"/>
              </a:ext>
            </a:extLst>
          </p:cNvPr>
          <p:cNvSpPr txBox="1"/>
          <p:nvPr/>
        </p:nvSpPr>
        <p:spPr>
          <a:xfrm>
            <a:off x="685800" y="3334552"/>
            <a:ext cx="8034338" cy="954107"/>
          </a:xfrm>
          <a:prstGeom prst="rect">
            <a:avLst/>
          </a:prstGeom>
          <a:noFill/>
        </p:spPr>
        <p:txBody>
          <a:bodyPr wrap="square" rtlCol="0">
            <a:spAutoFit/>
          </a:bodyPr>
          <a:lstStyle/>
          <a:p>
            <a:pPr marL="171450" indent="-171450">
              <a:buFont typeface="Arial" panose="020B0604020202020204" pitchFamily="34" charset="0"/>
              <a:buChar char="•"/>
            </a:pPr>
            <a:r>
              <a:rPr lang="en-US" sz="2800" dirty="0">
                <a:solidFill>
                  <a:schemeClr val="bg1"/>
                </a:solidFill>
                <a:latin typeface="+mj-lt"/>
              </a:rPr>
              <a:t> In </a:t>
            </a:r>
            <a:r>
              <a:rPr lang="en-US" sz="2800" dirty="0">
                <a:solidFill>
                  <a:schemeClr val="bg1"/>
                </a:solidFill>
              </a:rPr>
              <a:t>Roman Catholicism, he’s the 2</a:t>
            </a:r>
            <a:r>
              <a:rPr lang="en-US" sz="2800" baseline="30000" dirty="0">
                <a:solidFill>
                  <a:schemeClr val="bg1"/>
                </a:solidFill>
              </a:rPr>
              <a:t>nd</a:t>
            </a:r>
            <a:r>
              <a:rPr lang="en-US" sz="2800" dirty="0">
                <a:solidFill>
                  <a:schemeClr val="bg1"/>
                </a:solidFill>
              </a:rPr>
              <a:t> bishop (pope) and a saint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7" name="TextBox 6">
            <a:extLst>
              <a:ext uri="{FF2B5EF4-FFF2-40B4-BE49-F238E27FC236}">
                <a16:creationId xmlns:a16="http://schemas.microsoft.com/office/drawing/2014/main" id="{7B7AE3A1-4CA5-404E-A63E-F4E6D3C6723A}"/>
              </a:ext>
            </a:extLst>
          </p:cNvPr>
          <p:cNvSpPr txBox="1"/>
          <p:nvPr/>
        </p:nvSpPr>
        <p:spPr>
          <a:xfrm>
            <a:off x="466531" y="1519666"/>
            <a:ext cx="8229600" cy="954107"/>
          </a:xfrm>
          <a:prstGeom prst="rect">
            <a:avLst/>
          </a:prstGeom>
          <a:noFill/>
        </p:spPr>
        <p:txBody>
          <a:bodyPr wrap="square" rtlCol="0">
            <a:spAutoFit/>
          </a:bodyPr>
          <a:lstStyle/>
          <a:p>
            <a:r>
              <a:rPr lang="en-US" sz="2800" dirty="0">
                <a:solidFill>
                  <a:schemeClr val="accent4">
                    <a:lumMod val="60000"/>
                    <a:lumOff val="40000"/>
                  </a:schemeClr>
                </a:solidFill>
              </a:rPr>
              <a:t>Pudens</a:t>
            </a:r>
            <a:r>
              <a:rPr lang="en-US" sz="2800" dirty="0"/>
              <a:t> ~ </a:t>
            </a:r>
            <a:r>
              <a:rPr lang="en-US" sz="2800" i="1" dirty="0"/>
              <a:t>modest</a:t>
            </a:r>
            <a:r>
              <a:rPr lang="en-US" sz="2800" dirty="0"/>
              <a:t> – according to tradition. the son of a senator; a saint in the Orthodox Church</a:t>
            </a:r>
            <a:endParaRPr lang="en-US" sz="88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8E1E980-AD17-42B4-84A8-0241A6B726CA}"/>
              </a:ext>
            </a:extLst>
          </p:cNvPr>
          <p:cNvSpPr txBox="1"/>
          <p:nvPr/>
        </p:nvSpPr>
        <p:spPr>
          <a:xfrm>
            <a:off x="475863" y="2424736"/>
            <a:ext cx="8229600" cy="954107"/>
          </a:xfrm>
          <a:prstGeom prst="rect">
            <a:avLst/>
          </a:prstGeom>
          <a:noFill/>
        </p:spPr>
        <p:txBody>
          <a:bodyPr wrap="square" rtlCol="0">
            <a:spAutoFit/>
          </a:bodyPr>
          <a:lstStyle/>
          <a:p>
            <a:r>
              <a:rPr lang="en-US" sz="2800" dirty="0">
                <a:solidFill>
                  <a:schemeClr val="accent4">
                    <a:lumMod val="60000"/>
                    <a:lumOff val="40000"/>
                  </a:schemeClr>
                </a:solidFill>
              </a:rPr>
              <a:t>Linus</a:t>
            </a:r>
            <a:r>
              <a:rPr lang="en-US" sz="2800" dirty="0"/>
              <a:t> ~ </a:t>
            </a:r>
            <a:r>
              <a:rPr lang="en-US" sz="2800" i="1" dirty="0"/>
              <a:t>linen</a:t>
            </a:r>
            <a:r>
              <a:rPr lang="en-US" sz="2800" dirty="0"/>
              <a:t> – is believed to be the 1</a:t>
            </a:r>
            <a:r>
              <a:rPr lang="en-US" sz="2800" baseline="30000" dirty="0"/>
              <a:t>st</a:t>
            </a:r>
            <a:r>
              <a:rPr lang="en-US" sz="2800" dirty="0"/>
              <a:t> bishop of Rome (Irenaeus, Eusebius) </a:t>
            </a:r>
          </a:p>
        </p:txBody>
      </p:sp>
      <p:sp>
        <p:nvSpPr>
          <p:cNvPr id="9" name="TextBox 8">
            <a:extLst>
              <a:ext uri="{FF2B5EF4-FFF2-40B4-BE49-F238E27FC236}">
                <a16:creationId xmlns:a16="http://schemas.microsoft.com/office/drawing/2014/main" id="{8C4B65FF-78E2-4959-A7C9-29553E53EFC0}"/>
              </a:ext>
            </a:extLst>
          </p:cNvPr>
          <p:cNvSpPr txBox="1"/>
          <p:nvPr/>
        </p:nvSpPr>
        <p:spPr>
          <a:xfrm>
            <a:off x="682692" y="4693715"/>
            <a:ext cx="8034338" cy="523220"/>
          </a:xfrm>
          <a:prstGeom prst="rect">
            <a:avLst/>
          </a:prstGeom>
          <a:noFill/>
        </p:spPr>
        <p:txBody>
          <a:bodyPr wrap="square" rtlCol="0">
            <a:spAutoFit/>
          </a:bodyPr>
          <a:lstStyle/>
          <a:p>
            <a:pPr marL="171450" indent="-171450">
              <a:buFont typeface="Arial" panose="020B0604020202020204" pitchFamily="34" charset="0"/>
              <a:buChar char="•"/>
            </a:pPr>
            <a:r>
              <a:rPr lang="en-US" sz="2800" dirty="0">
                <a:solidFill>
                  <a:schemeClr val="bg1"/>
                </a:solidFill>
                <a:latin typeface="+mj-lt"/>
              </a:rPr>
              <a:t> Daughter of a British king (deposed by the Romans)</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88F06E6-FA51-4DD8-B32E-05B71691690E}"/>
              </a:ext>
            </a:extLst>
          </p:cNvPr>
          <p:cNvSpPr txBox="1"/>
          <p:nvPr/>
        </p:nvSpPr>
        <p:spPr>
          <a:xfrm>
            <a:off x="472755" y="4237981"/>
            <a:ext cx="8229600" cy="523220"/>
          </a:xfrm>
          <a:prstGeom prst="rect">
            <a:avLst/>
          </a:prstGeom>
          <a:noFill/>
        </p:spPr>
        <p:txBody>
          <a:bodyPr wrap="square" rtlCol="0">
            <a:spAutoFit/>
          </a:bodyPr>
          <a:lstStyle/>
          <a:p>
            <a:r>
              <a:rPr lang="en-US" sz="2800" dirty="0">
                <a:solidFill>
                  <a:schemeClr val="accent4">
                    <a:lumMod val="60000"/>
                    <a:lumOff val="40000"/>
                  </a:schemeClr>
                </a:solidFill>
              </a:rPr>
              <a:t>Claudia</a:t>
            </a:r>
            <a:r>
              <a:rPr lang="en-US" sz="2800" dirty="0"/>
              <a:t> ~ </a:t>
            </a:r>
            <a:r>
              <a:rPr lang="en-US" sz="2800" i="1" dirty="0"/>
              <a:t>lame</a:t>
            </a:r>
            <a:r>
              <a:rPr lang="en-US" sz="2800" dirty="0"/>
              <a:t> – is believed to be the mother of </a:t>
            </a:r>
            <a:r>
              <a:rPr lang="en-US" sz="2800" dirty="0">
                <a:solidFill>
                  <a:schemeClr val="accent4">
                    <a:lumMod val="60000"/>
                    <a:lumOff val="40000"/>
                  </a:schemeClr>
                </a:solidFill>
              </a:rPr>
              <a:t>Linus</a:t>
            </a:r>
          </a:p>
        </p:txBody>
      </p:sp>
    </p:spTree>
    <p:extLst>
      <p:ext uri="{BB962C8B-B14F-4D97-AF65-F5344CB8AC3E}">
        <p14:creationId xmlns:p14="http://schemas.microsoft.com/office/powerpoint/2010/main" val="58989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7"/>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 presetClass="emph" presetSubtype="2" fill="hold" grpId="1" nodeType="withEffect">
                                  <p:stCondLst>
                                    <p:cond delay="0"/>
                                  </p:stCondLst>
                                  <p:childTnLst>
                                    <p:animClr clrSpc="rgb" dir="cw">
                                      <p:cBhvr override="childStyle">
                                        <p:cTn id="33" dur="500" fill="hold"/>
                                        <p:tgtEl>
                                          <p:spTgt spid="8"/>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2" grpId="0"/>
      <p:bldP spid="7" grpId="0"/>
      <p:bldP spid="7" grpId="1"/>
      <p:bldP spid="8" grpId="0"/>
      <p:bldP spid="8" grpId="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D75964-484B-483B-804E-9D57B06642A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279638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Grammar lesson:	</a:t>
            </a:r>
            <a:endParaRPr lang="en-US" sz="4800"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43A3F90-6725-4A64-ADF4-9729883A440A}"/>
              </a:ext>
            </a:extLst>
          </p:cNvPr>
          <p:cNvSpPr txBox="1"/>
          <p:nvPr/>
        </p:nvSpPr>
        <p:spPr>
          <a:xfrm>
            <a:off x="685800" y="1605280"/>
            <a:ext cx="8034338"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latin typeface="+mj-lt"/>
              </a:rPr>
              <a:t> </a:t>
            </a:r>
            <a:r>
              <a:rPr lang="en-US" sz="3200" dirty="0" err="1">
                <a:solidFill>
                  <a:schemeClr val="bg1"/>
                </a:solidFill>
              </a:rPr>
              <a:t>y’all</a:t>
            </a:r>
            <a:r>
              <a:rPr lang="en-US" sz="3200" dirty="0">
                <a:solidFill>
                  <a:schemeClr val="bg1"/>
                </a:solidFill>
              </a:rPr>
              <a:t> ~ 2</a:t>
            </a:r>
            <a:r>
              <a:rPr lang="en-US" sz="3200" baseline="30000" dirty="0">
                <a:solidFill>
                  <a:schemeClr val="bg1"/>
                </a:solidFill>
              </a:rPr>
              <a:t>nd</a:t>
            </a:r>
            <a:r>
              <a:rPr lang="en-US" sz="3200" dirty="0">
                <a:solidFill>
                  <a:schemeClr val="bg1"/>
                </a:solidFill>
              </a:rPr>
              <a:t> person singular</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5E78C3-AA00-46D4-BD0C-948D6510BE30}"/>
              </a:ext>
            </a:extLst>
          </p:cNvPr>
          <p:cNvSpPr txBox="1"/>
          <p:nvPr/>
        </p:nvSpPr>
        <p:spPr>
          <a:xfrm>
            <a:off x="690557" y="2122096"/>
            <a:ext cx="8034338"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latin typeface="+mj-lt"/>
              </a:rPr>
              <a:t> </a:t>
            </a:r>
            <a:r>
              <a:rPr lang="en-US" sz="3200" dirty="0">
                <a:solidFill>
                  <a:schemeClr val="bg1"/>
                </a:solidFill>
              </a:rPr>
              <a:t>all </a:t>
            </a:r>
            <a:r>
              <a:rPr lang="en-US" sz="3200" dirty="0" err="1">
                <a:solidFill>
                  <a:schemeClr val="bg1"/>
                </a:solidFill>
              </a:rPr>
              <a:t>y’all</a:t>
            </a:r>
            <a:r>
              <a:rPr lang="en-US" sz="3200" dirty="0">
                <a:solidFill>
                  <a:schemeClr val="bg1"/>
                </a:solidFill>
              </a:rPr>
              <a:t> ~ 2</a:t>
            </a:r>
            <a:r>
              <a:rPr lang="en-US" sz="3200" baseline="30000" dirty="0">
                <a:solidFill>
                  <a:schemeClr val="bg1"/>
                </a:solidFill>
              </a:rPr>
              <a:t>nd</a:t>
            </a:r>
            <a:r>
              <a:rPr lang="en-US" sz="3200" dirty="0">
                <a:solidFill>
                  <a:schemeClr val="bg1"/>
                </a:solidFill>
              </a:rPr>
              <a:t> person plural</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6" name="TextBox 5">
            <a:extLst>
              <a:ext uri="{FF2B5EF4-FFF2-40B4-BE49-F238E27FC236}">
                <a16:creationId xmlns:a16="http://schemas.microsoft.com/office/drawing/2014/main" id="{3A4CF0DB-9557-4544-A708-554E14D4653F}"/>
              </a:ext>
            </a:extLst>
          </p:cNvPr>
          <p:cNvSpPr txBox="1"/>
          <p:nvPr/>
        </p:nvSpPr>
        <p:spPr>
          <a:xfrm>
            <a:off x="687449" y="2647718"/>
            <a:ext cx="8034338" cy="1569660"/>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latin typeface="+mj-lt"/>
              </a:rPr>
              <a:t> </a:t>
            </a:r>
            <a:r>
              <a:rPr lang="en-US" sz="3200" dirty="0"/>
              <a:t>Merrihew Standard Version ~ </a:t>
            </a:r>
            <a:r>
              <a:rPr lang="en-US" sz="3200" dirty="0">
                <a:solidFill>
                  <a:schemeClr val="accent4">
                    <a:lumMod val="60000"/>
                    <a:lumOff val="40000"/>
                  </a:schemeClr>
                </a:solidFill>
              </a:rPr>
              <a:t>The Lord Jesus Christ be with </a:t>
            </a:r>
            <a:r>
              <a:rPr lang="en-US" sz="3200" dirty="0" err="1">
                <a:solidFill>
                  <a:schemeClr val="accent4">
                    <a:lumMod val="60000"/>
                    <a:lumOff val="40000"/>
                  </a:schemeClr>
                </a:solidFill>
              </a:rPr>
              <a:t>y’all’s</a:t>
            </a:r>
            <a:r>
              <a:rPr lang="en-US" sz="3200" dirty="0">
                <a:solidFill>
                  <a:schemeClr val="accent4">
                    <a:lumMod val="60000"/>
                    <a:lumOff val="40000"/>
                  </a:schemeClr>
                </a:solidFill>
              </a:rPr>
              <a:t> spirit. Grace be with all </a:t>
            </a:r>
            <a:r>
              <a:rPr lang="en-US" sz="3200" dirty="0" err="1">
                <a:solidFill>
                  <a:schemeClr val="accent4">
                    <a:lumMod val="60000"/>
                    <a:lumOff val="40000"/>
                  </a:schemeClr>
                </a:solidFill>
              </a:rPr>
              <a:t>y’all</a:t>
            </a:r>
            <a:r>
              <a:rPr lang="en-US" sz="3200" dirty="0">
                <a:solidFill>
                  <a:schemeClr val="accent4">
                    <a:lumMod val="60000"/>
                    <a:lumOff val="40000"/>
                  </a:schemeClr>
                </a:solidFill>
              </a:rPr>
              <a:t>. So be it.</a:t>
            </a:r>
          </a:p>
        </p:txBody>
      </p:sp>
    </p:spTree>
    <p:extLst>
      <p:ext uri="{BB962C8B-B14F-4D97-AF65-F5344CB8AC3E}">
        <p14:creationId xmlns:p14="http://schemas.microsoft.com/office/powerpoint/2010/main" val="306473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D75964-484B-483B-804E-9D57B06642A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79229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E8C561-85E3-4301-B531-66B9AC65079E}"/>
              </a:ext>
            </a:extLst>
          </p:cNvPr>
          <p:cNvSpPr txBox="1"/>
          <p:nvPr/>
        </p:nvSpPr>
        <p:spPr>
          <a:xfrm>
            <a:off x="457201" y="1074906"/>
            <a:ext cx="8229600" cy="4662815"/>
          </a:xfrm>
          <a:prstGeom prst="rect">
            <a:avLst/>
          </a:prstGeom>
          <a:noFill/>
        </p:spPr>
        <p:txBody>
          <a:bodyPr wrap="square" rtlCol="0">
            <a:spAutoFit/>
          </a:bodyPr>
          <a:lstStyle/>
          <a:p>
            <a:r>
              <a:rPr lang="en-US" sz="2700" dirty="0">
                <a:solidFill>
                  <a:schemeClr val="bg1"/>
                </a:solidFill>
                <a:latin typeface="Calibri" panose="020F0502020204030204" pitchFamily="34" charset="0"/>
                <a:cs typeface="Calibri" panose="020F0502020204030204" pitchFamily="34" charset="0"/>
              </a:rPr>
              <a:t>2 Timothy 1:1-12 ~ </a:t>
            </a:r>
            <a:r>
              <a:rPr lang="en-US" sz="2700" dirty="0">
                <a:solidFill>
                  <a:schemeClr val="accent4">
                    <a:lumMod val="60000"/>
                    <a:lumOff val="40000"/>
                  </a:schemeClr>
                </a:solidFill>
              </a:rPr>
              <a:t> To Him </a:t>
            </a:r>
            <a:r>
              <a:rPr lang="en-US" sz="2700" i="1" dirty="0">
                <a:solidFill>
                  <a:schemeClr val="accent4">
                    <a:lumMod val="60000"/>
                    <a:lumOff val="40000"/>
                  </a:schemeClr>
                </a:solidFill>
              </a:rPr>
              <a:t>be</a:t>
            </a:r>
            <a:r>
              <a:rPr lang="en-US" sz="2700" dirty="0">
                <a:solidFill>
                  <a:schemeClr val="accent4">
                    <a:lumMod val="60000"/>
                    <a:lumOff val="40000"/>
                  </a:schemeClr>
                </a:solidFill>
              </a:rPr>
              <a:t> glory forever and ever. Amen! </a:t>
            </a:r>
          </a:p>
          <a:p>
            <a:r>
              <a:rPr lang="en-US" sz="2700" baseline="30000" dirty="0">
                <a:solidFill>
                  <a:schemeClr val="bg1"/>
                </a:solidFill>
              </a:rPr>
              <a:t>19</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Greet Prisca and Aquila, and the household of Onesiphorus. </a:t>
            </a:r>
            <a:r>
              <a:rPr lang="en-US" sz="2700" baseline="30000" dirty="0">
                <a:solidFill>
                  <a:schemeClr val="bg1"/>
                </a:solidFill>
              </a:rPr>
              <a:t>20</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Erastus stayed in Corinth, but Trophimus I have left in Miletus sick. </a:t>
            </a:r>
          </a:p>
          <a:p>
            <a:r>
              <a:rPr lang="en-US" sz="2700" baseline="30000" dirty="0">
                <a:solidFill>
                  <a:schemeClr val="bg1"/>
                </a:solidFill>
              </a:rPr>
              <a:t>21</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Do your utmost to come before winter. </a:t>
            </a:r>
          </a:p>
          <a:p>
            <a:r>
              <a:rPr lang="en-US" sz="2700" dirty="0">
                <a:solidFill>
                  <a:schemeClr val="accent4">
                    <a:lumMod val="60000"/>
                    <a:lumOff val="40000"/>
                  </a:schemeClr>
                </a:solidFill>
              </a:rPr>
              <a:t>Eubulus greets you, as well as Pudens, Linus, Claudia, and all the brethren. </a:t>
            </a:r>
          </a:p>
          <a:p>
            <a:r>
              <a:rPr lang="en-US" sz="2700" baseline="30000" dirty="0">
                <a:solidFill>
                  <a:schemeClr val="bg1"/>
                </a:solidFill>
              </a:rPr>
              <a:t>22</a:t>
            </a:r>
            <a:r>
              <a:rPr lang="en-US" sz="2700" baseline="30000" dirty="0">
                <a:solidFill>
                  <a:schemeClr val="accent4">
                    <a:lumMod val="60000"/>
                    <a:lumOff val="40000"/>
                  </a:schemeClr>
                </a:solidFill>
              </a:rPr>
              <a:t> </a:t>
            </a:r>
            <a:r>
              <a:rPr lang="en-US" sz="2700" dirty="0">
                <a:solidFill>
                  <a:schemeClr val="accent4">
                    <a:lumMod val="60000"/>
                    <a:lumOff val="40000"/>
                  </a:schemeClr>
                </a:solidFill>
              </a:rPr>
              <a:t>The Lord Jesus Christ be with your spirit. Grace be with you. </a:t>
            </a:r>
            <a:endParaRPr lang="en-US" sz="2700" dirty="0">
              <a:solidFill>
                <a:schemeClr val="accent4">
                  <a:lumMod val="60000"/>
                  <a:lumOff val="40000"/>
                </a:schemeClr>
              </a:solidFill>
              <a:latin typeface="Calibri" panose="020F0502020204030204" pitchFamily="34" charset="0"/>
              <a:cs typeface="Calibri" panose="020F0502020204030204" pitchFamily="34" charset="0"/>
            </a:endParaRPr>
          </a:p>
          <a:p>
            <a:endParaRPr lang="en-US" sz="27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932CF22-6CDC-4185-AA9B-52018EFD9C48}"/>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11811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1E7D5-2759-49ED-B95E-3176CE2FEBFB}"/>
              </a:ext>
            </a:extLst>
          </p:cNvPr>
          <p:cNvSpPr txBox="1"/>
          <p:nvPr/>
        </p:nvSpPr>
        <p:spPr>
          <a:xfrm>
            <a:off x="3518929"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365146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1E7D5-2759-49ED-B95E-3176CE2FEBFB}"/>
              </a:ext>
            </a:extLst>
          </p:cNvPr>
          <p:cNvSpPr txBox="1"/>
          <p:nvPr/>
        </p:nvSpPr>
        <p:spPr>
          <a:xfrm>
            <a:off x="3518929"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pic>
        <p:nvPicPr>
          <p:cNvPr id="7" name="Picture 6">
            <a:extLst>
              <a:ext uri="{FF2B5EF4-FFF2-40B4-BE49-F238E27FC236}">
                <a16:creationId xmlns:a16="http://schemas.microsoft.com/office/drawing/2014/main" id="{558FC7AC-058F-43C1-B063-34C7F5DA0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6333" l="3899" r="89864">
                        <a14:foregroundMark x1="6969" y1="16375" x2="21881" y2="3000"/>
                        <a14:foregroundMark x1="5409" y1="49125" x2="7310" y2="48042"/>
                        <a14:foregroundMark x1="3947" y1="60750" x2="8577" y2="59750"/>
                        <a14:foregroundMark x1="14035" y1="97958" x2="30312" y2="91958"/>
                        <a14:foregroundMark x1="30312" y1="91958" x2="48538" y2="91708"/>
                        <a14:foregroundMark x1="48538" y1="91708" x2="61160" y2="96333"/>
                        <a14:foregroundMark x1="19396" y1="14625" x2="19834" y2="14667"/>
                        <a14:foregroundMark x1="28558" y1="9958" x2="28996" y2="995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58523" y="2511818"/>
            <a:ext cx="2735408" cy="3602418"/>
          </a:xfrm>
          <a:prstGeom prst="rect">
            <a:avLst/>
          </a:prstGeom>
        </p:spPr>
      </p:pic>
      <p:sp>
        <p:nvSpPr>
          <p:cNvPr id="13" name="Speech Bubble: Oval 12">
            <a:extLst>
              <a:ext uri="{FF2B5EF4-FFF2-40B4-BE49-F238E27FC236}">
                <a16:creationId xmlns:a16="http://schemas.microsoft.com/office/drawing/2014/main" id="{27C45F9F-BB51-4F0A-8D35-89767ECAF1BB}"/>
              </a:ext>
            </a:extLst>
          </p:cNvPr>
          <p:cNvSpPr/>
          <p:nvPr/>
        </p:nvSpPr>
        <p:spPr>
          <a:xfrm>
            <a:off x="198954" y="1030522"/>
            <a:ext cx="2721429" cy="1560287"/>
          </a:xfrm>
          <a:prstGeom prst="wedgeEllipseCallout">
            <a:avLst>
              <a:gd name="adj1" fmla="val 33927"/>
              <a:gd name="adj2" fmla="val 68041"/>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0F776A6-FE8A-454A-834A-4D6B26449A5A}"/>
              </a:ext>
            </a:extLst>
          </p:cNvPr>
          <p:cNvSpPr txBox="1"/>
          <p:nvPr/>
        </p:nvSpPr>
        <p:spPr>
          <a:xfrm>
            <a:off x="353063" y="1259379"/>
            <a:ext cx="2433268" cy="1323439"/>
          </a:xfrm>
          <a:prstGeom prst="rect">
            <a:avLst/>
          </a:prstGeom>
          <a:noFill/>
        </p:spPr>
        <p:txBody>
          <a:bodyPr wrap="square" rtlCol="0">
            <a:spAutoFit/>
          </a:bodyPr>
          <a:lstStyle/>
          <a:p>
            <a:pPr algn="ctr"/>
            <a:r>
              <a:rPr lang="en-US" sz="2000" b="1" dirty="0">
                <a:solidFill>
                  <a:schemeClr val="bg2">
                    <a:lumMod val="10000"/>
                  </a:schemeClr>
                </a:solidFill>
              </a:rPr>
              <a:t>And what do you think is the best thing about being 104?</a:t>
            </a:r>
            <a:endParaRPr lang="en-US" sz="4400" b="1" dirty="0">
              <a:solidFill>
                <a:schemeClr val="bg2">
                  <a:lumMod val="10000"/>
                </a:schemeClr>
              </a:solidFill>
            </a:endParaRPr>
          </a:p>
        </p:txBody>
      </p:sp>
      <p:sp>
        <p:nvSpPr>
          <p:cNvPr id="15" name="Speech Bubble: Oval 14">
            <a:extLst>
              <a:ext uri="{FF2B5EF4-FFF2-40B4-BE49-F238E27FC236}">
                <a16:creationId xmlns:a16="http://schemas.microsoft.com/office/drawing/2014/main" id="{D486B13A-39CA-41D1-ACC4-D4E64F0CBD76}"/>
              </a:ext>
            </a:extLst>
          </p:cNvPr>
          <p:cNvSpPr/>
          <p:nvPr/>
        </p:nvSpPr>
        <p:spPr>
          <a:xfrm>
            <a:off x="5845102" y="1446300"/>
            <a:ext cx="2321781" cy="1272208"/>
          </a:xfrm>
          <a:prstGeom prst="wedgeEllipseCallout">
            <a:avLst>
              <a:gd name="adj1" fmla="val -36933"/>
              <a:gd name="adj2" fmla="val 91957"/>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6" name="TextBox 15">
            <a:extLst>
              <a:ext uri="{FF2B5EF4-FFF2-40B4-BE49-F238E27FC236}">
                <a16:creationId xmlns:a16="http://schemas.microsoft.com/office/drawing/2014/main" id="{9A761B50-AE2A-4AF3-9FF5-0D6CFAA46D89}"/>
              </a:ext>
            </a:extLst>
          </p:cNvPr>
          <p:cNvSpPr txBox="1"/>
          <p:nvPr/>
        </p:nvSpPr>
        <p:spPr>
          <a:xfrm>
            <a:off x="6463765" y="1729832"/>
            <a:ext cx="1095146" cy="707886"/>
          </a:xfrm>
          <a:prstGeom prst="rect">
            <a:avLst/>
          </a:prstGeom>
          <a:noFill/>
        </p:spPr>
        <p:txBody>
          <a:bodyPr wrap="square" rtlCol="0">
            <a:spAutoFit/>
          </a:bodyPr>
          <a:lstStyle/>
          <a:p>
            <a:pPr algn="ctr"/>
            <a:r>
              <a:rPr lang="en-US" sz="2000" b="1" dirty="0">
                <a:solidFill>
                  <a:schemeClr val="bg2">
                    <a:lumMod val="10000"/>
                  </a:schemeClr>
                </a:solidFill>
              </a:rPr>
              <a:t>No peer pressure</a:t>
            </a:r>
          </a:p>
        </p:txBody>
      </p:sp>
      <p:pic>
        <p:nvPicPr>
          <p:cNvPr id="1032" name="Picture 8" descr="Image result for very old lady cartoon">
            <a:extLst>
              <a:ext uri="{FF2B5EF4-FFF2-40B4-BE49-F238E27FC236}">
                <a16:creationId xmlns:a16="http://schemas.microsoft.com/office/drawing/2014/main" id="{58440B01-F504-4BFF-876A-40B44CB253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88" b="97673" l="5100" r="94650">
                        <a14:foregroundMark x1="65600" y1="26402" x2="76400" y2="22968"/>
                        <a14:foregroundMark x1="45200" y1="8623" x2="44150" y2="4845"/>
                        <a14:foregroundMark x1="35050" y1="1488" x2="42650" y2="2633"/>
                        <a14:foregroundMark x1="42800" y1="1793" x2="43450" y2="3319"/>
                        <a14:foregroundMark x1="92100" y1="32011" x2="91050" y2="32011"/>
                        <a14:foregroundMark x1="90250" y1="53338" x2="94650" y2="52118"/>
                        <a14:foregroundMark x1="47850" y1="54063" x2="51450" y2="57535"/>
                        <a14:foregroundMark x1="60650" y1="57917" x2="61200" y2="57535"/>
                        <a14:foregroundMark x1="9900" y1="63220" x2="7600" y2="70011"/>
                        <a14:foregroundMark x1="45050" y1="82831" x2="51200" y2="83136"/>
                        <a14:foregroundMark x1="52950" y1="80618" x2="56000" y2="75124"/>
                        <a14:foregroundMark x1="56250" y1="75010" x2="57350" y2="71767"/>
                        <a14:foregroundMark x1="40800" y1="86303" x2="42300" y2="96719"/>
                        <a14:foregroundMark x1="42300" y1="96719" x2="48800" y2="97673"/>
                        <a14:foregroundMark x1="6550" y1="97482" x2="19800" y2="93514"/>
                        <a14:foregroundMark x1="19800" y1="93514" x2="20400" y2="95765"/>
                        <a14:foregroundMark x1="5100" y1="69019" x2="7500" y2="59977"/>
                        <a14:backgroundMark x1="43050" y1="21023" x2="42550" y2="2102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25714" y="2667000"/>
            <a:ext cx="2618997" cy="34326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very old lady cartoon">
            <a:extLst>
              <a:ext uri="{FF2B5EF4-FFF2-40B4-BE49-F238E27FC236}">
                <a16:creationId xmlns:a16="http://schemas.microsoft.com/office/drawing/2014/main" id="{7A62C261-38B4-4C1B-BA01-D4DB8B8F33F6}"/>
              </a:ext>
            </a:extLst>
          </p:cNvPr>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1488" b="97673" l="5100" r="94650">
                        <a14:foregroundMark x1="65600" y1="26402" x2="76400" y2="22968"/>
                        <a14:foregroundMark x1="45200" y1="8623" x2="44150" y2="4845"/>
                        <a14:foregroundMark x1="35050" y1="1488" x2="42650" y2="2633"/>
                        <a14:foregroundMark x1="42800" y1="1793" x2="43450" y2="3319"/>
                        <a14:foregroundMark x1="92100" y1="32011" x2="91050" y2="32011"/>
                        <a14:foregroundMark x1="47850" y1="54063" x2="51450" y2="57535"/>
                        <a14:foregroundMark x1="60650" y1="57917" x2="61200" y2="57535"/>
                        <a14:foregroundMark x1="9900" y1="63220" x2="7600" y2="70011"/>
                        <a14:foregroundMark x1="45050" y1="82831" x2="51200" y2="83136"/>
                        <a14:foregroundMark x1="52950" y1="80618" x2="56000" y2="75124"/>
                        <a14:foregroundMark x1="56250" y1="75010" x2="57350" y2="71767"/>
                        <a14:foregroundMark x1="40800" y1="86303" x2="42300" y2="96719"/>
                        <a14:foregroundMark x1="42300" y1="96719" x2="48800" y2="97673"/>
                        <a14:foregroundMark x1="6550" y1="97482" x2="19800" y2="93514"/>
                        <a14:foregroundMark x1="19800" y1="93514" x2="20400" y2="95765"/>
                        <a14:foregroundMark x1="5100" y1="69019" x2="7500" y2="59977"/>
                        <a14:backgroundMark x1="43050" y1="21023" x2="42550" y2="21023"/>
                        <a14:backgroundMark x1="86758" y1="54586" x2="88559" y2="58222"/>
                        <a14:backgroundMark x1="96875" y1="52202" x2="89566" y2="59919"/>
                        <a14:backgroundMark x1="94650" y1="51515" x2="90466" y2="53212"/>
                        <a14:backgroundMark x1="79290" y1="60162" x2="82256" y2="58788"/>
                        <a14:backgroundMark x1="78708" y1="59354" x2="70763" y2="5709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29622" y="2663092"/>
            <a:ext cx="2618997" cy="343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7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fade">
                                      <p:cBhvr>
                                        <p:cTn id="3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837142D-A4AB-4465-B07A-883ADD15B2C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45766" y="2794221"/>
            <a:ext cx="4063779" cy="4063779"/>
          </a:xfrm>
          <a:prstGeom prst="rect">
            <a:avLst/>
          </a:prstGeom>
        </p:spPr>
      </p:pic>
      <p:sp>
        <p:nvSpPr>
          <p:cNvPr id="6" name="TextBox 5">
            <a:extLst>
              <a:ext uri="{FF2B5EF4-FFF2-40B4-BE49-F238E27FC236}">
                <a16:creationId xmlns:a16="http://schemas.microsoft.com/office/drawing/2014/main" id="{3932CF22-6CDC-4185-AA9B-52018EFD9C48}"/>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
        <p:nvSpPr>
          <p:cNvPr id="9" name="Speech Bubble: Oval 8">
            <a:extLst>
              <a:ext uri="{FF2B5EF4-FFF2-40B4-BE49-F238E27FC236}">
                <a16:creationId xmlns:a16="http://schemas.microsoft.com/office/drawing/2014/main" id="{A6FB6F86-A284-4B2F-B30A-7C601BEE0C68}"/>
              </a:ext>
            </a:extLst>
          </p:cNvPr>
          <p:cNvSpPr/>
          <p:nvPr/>
        </p:nvSpPr>
        <p:spPr>
          <a:xfrm>
            <a:off x="986972" y="1349829"/>
            <a:ext cx="3541486" cy="1886857"/>
          </a:xfrm>
          <a:prstGeom prst="wedgeEllipseCallout">
            <a:avLst>
              <a:gd name="adj1" fmla="val 32238"/>
              <a:gd name="adj2" fmla="val 61065"/>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E471F0-A8F5-415F-9A81-F2C3C4614A0B}"/>
              </a:ext>
            </a:extLst>
          </p:cNvPr>
          <p:cNvSpPr txBox="1"/>
          <p:nvPr/>
        </p:nvSpPr>
        <p:spPr>
          <a:xfrm>
            <a:off x="1081314" y="1764396"/>
            <a:ext cx="3490686" cy="1323439"/>
          </a:xfrm>
          <a:prstGeom prst="rect">
            <a:avLst/>
          </a:prstGeom>
          <a:noFill/>
        </p:spPr>
        <p:txBody>
          <a:bodyPr wrap="square" rtlCol="0">
            <a:spAutoFit/>
          </a:bodyPr>
          <a:lstStyle/>
          <a:p>
            <a:pPr algn="ctr"/>
            <a:r>
              <a:rPr lang="en-US" sz="2000" b="1" dirty="0">
                <a:solidFill>
                  <a:schemeClr val="bg2">
                    <a:lumMod val="10000"/>
                  </a:schemeClr>
                </a:solidFill>
              </a:rPr>
              <a:t>I’ve had two bypass surgeries, a hip replacement, new knees, fought prostate cancer and diabetes. </a:t>
            </a:r>
            <a:endParaRPr lang="en-US" sz="3600" b="1" dirty="0">
              <a:solidFill>
                <a:schemeClr val="bg2">
                  <a:lumMod val="10000"/>
                </a:schemeClr>
              </a:solidFill>
            </a:endParaRPr>
          </a:p>
        </p:txBody>
      </p:sp>
      <p:sp>
        <p:nvSpPr>
          <p:cNvPr id="11" name="Speech Bubble: Oval 10">
            <a:extLst>
              <a:ext uri="{FF2B5EF4-FFF2-40B4-BE49-F238E27FC236}">
                <a16:creationId xmlns:a16="http://schemas.microsoft.com/office/drawing/2014/main" id="{FD22C7DD-2635-415C-92D2-DDD8FDF1060E}"/>
              </a:ext>
            </a:extLst>
          </p:cNvPr>
          <p:cNvSpPr/>
          <p:nvPr/>
        </p:nvSpPr>
        <p:spPr>
          <a:xfrm>
            <a:off x="4637315" y="943429"/>
            <a:ext cx="3541486" cy="2322285"/>
          </a:xfrm>
          <a:prstGeom prst="wedgeEllipseCallout">
            <a:avLst>
              <a:gd name="adj1" fmla="val -35795"/>
              <a:gd name="adj2" fmla="val 59911"/>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5C0D8D-1E1F-45A4-B467-9B6484910B9C}"/>
              </a:ext>
            </a:extLst>
          </p:cNvPr>
          <p:cNvSpPr txBox="1"/>
          <p:nvPr/>
        </p:nvSpPr>
        <p:spPr>
          <a:xfrm>
            <a:off x="4586518" y="1052290"/>
            <a:ext cx="3715657" cy="1938992"/>
          </a:xfrm>
          <a:prstGeom prst="rect">
            <a:avLst/>
          </a:prstGeom>
          <a:noFill/>
        </p:spPr>
        <p:txBody>
          <a:bodyPr wrap="square" rtlCol="0">
            <a:spAutoFit/>
          </a:bodyPr>
          <a:lstStyle/>
          <a:p>
            <a:pPr algn="ctr"/>
            <a:r>
              <a:rPr lang="en-US" sz="2000" b="1" dirty="0">
                <a:solidFill>
                  <a:schemeClr val="bg2">
                    <a:lumMod val="10000"/>
                  </a:schemeClr>
                </a:solidFill>
              </a:rPr>
              <a:t>I’m half blind,</a:t>
            </a:r>
          </a:p>
          <a:p>
            <a:pPr algn="ctr"/>
            <a:r>
              <a:rPr lang="en-US" sz="2000" b="1" dirty="0">
                <a:solidFill>
                  <a:schemeClr val="bg2">
                    <a:lumMod val="10000"/>
                  </a:schemeClr>
                </a:solidFill>
              </a:rPr>
              <a:t>can’t hear anything quieter</a:t>
            </a:r>
          </a:p>
          <a:p>
            <a:pPr algn="ctr"/>
            <a:r>
              <a:rPr lang="en-US" sz="2000" b="1" dirty="0">
                <a:solidFill>
                  <a:schemeClr val="bg2">
                    <a:lumMod val="10000"/>
                  </a:schemeClr>
                </a:solidFill>
              </a:rPr>
              <a:t>than a jet engine, take 40 different medications that</a:t>
            </a:r>
          </a:p>
          <a:p>
            <a:pPr algn="ctr"/>
            <a:r>
              <a:rPr lang="en-US" sz="2000" b="1" dirty="0">
                <a:solidFill>
                  <a:schemeClr val="bg2">
                    <a:lumMod val="10000"/>
                  </a:schemeClr>
                </a:solidFill>
              </a:rPr>
              <a:t>make me dizzy, winded, </a:t>
            </a:r>
          </a:p>
          <a:p>
            <a:pPr algn="ctr"/>
            <a:r>
              <a:rPr lang="en-US" sz="2000" b="1" dirty="0">
                <a:solidFill>
                  <a:schemeClr val="bg2">
                    <a:lumMod val="10000"/>
                  </a:schemeClr>
                </a:solidFill>
              </a:rPr>
              <a:t>and subject to blackouts.</a:t>
            </a:r>
            <a:endParaRPr lang="en-US" sz="4000" b="1" dirty="0">
              <a:solidFill>
                <a:schemeClr val="bg2">
                  <a:lumMod val="10000"/>
                </a:schemeClr>
              </a:solidFill>
            </a:endParaRPr>
          </a:p>
        </p:txBody>
      </p:sp>
      <p:sp>
        <p:nvSpPr>
          <p:cNvPr id="13" name="Speech Bubble: Oval 12">
            <a:extLst>
              <a:ext uri="{FF2B5EF4-FFF2-40B4-BE49-F238E27FC236}">
                <a16:creationId xmlns:a16="http://schemas.microsoft.com/office/drawing/2014/main" id="{3A5503A1-333F-492D-94D7-8255790E53D8}"/>
              </a:ext>
            </a:extLst>
          </p:cNvPr>
          <p:cNvSpPr/>
          <p:nvPr/>
        </p:nvSpPr>
        <p:spPr>
          <a:xfrm>
            <a:off x="1030514" y="1428751"/>
            <a:ext cx="3541486" cy="1886857"/>
          </a:xfrm>
          <a:prstGeom prst="wedgeEllipseCallout">
            <a:avLst>
              <a:gd name="adj1" fmla="val 32238"/>
              <a:gd name="adj2" fmla="val 61065"/>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F8F9F7D-4ADC-4ECB-9756-48BA7BD8C3B6}"/>
              </a:ext>
            </a:extLst>
          </p:cNvPr>
          <p:cNvSpPr txBox="1"/>
          <p:nvPr/>
        </p:nvSpPr>
        <p:spPr>
          <a:xfrm>
            <a:off x="1001485" y="1660982"/>
            <a:ext cx="3490686" cy="1323439"/>
          </a:xfrm>
          <a:prstGeom prst="rect">
            <a:avLst/>
          </a:prstGeom>
          <a:noFill/>
        </p:spPr>
        <p:txBody>
          <a:bodyPr wrap="square" rtlCol="0">
            <a:spAutoFit/>
          </a:bodyPr>
          <a:lstStyle/>
          <a:p>
            <a:pPr algn="ctr"/>
            <a:r>
              <a:rPr lang="en-US" sz="2000" b="1" dirty="0">
                <a:solidFill>
                  <a:schemeClr val="bg2">
                    <a:lumMod val="10000"/>
                  </a:schemeClr>
                </a:solidFill>
              </a:rPr>
              <a:t>Have bouts with</a:t>
            </a:r>
          </a:p>
          <a:p>
            <a:pPr algn="ctr"/>
            <a:r>
              <a:rPr lang="en-US" sz="2000" b="1" dirty="0">
                <a:solidFill>
                  <a:schemeClr val="bg2">
                    <a:lumMod val="10000"/>
                  </a:schemeClr>
                </a:solidFill>
              </a:rPr>
              <a:t>dementia. Have poor circulation; hardly feel my hands and feet anymore. </a:t>
            </a:r>
            <a:endParaRPr lang="en-US" sz="4000" b="1" dirty="0">
              <a:solidFill>
                <a:schemeClr val="bg2">
                  <a:lumMod val="10000"/>
                </a:schemeClr>
              </a:solidFill>
            </a:endParaRPr>
          </a:p>
        </p:txBody>
      </p:sp>
      <p:sp>
        <p:nvSpPr>
          <p:cNvPr id="15" name="Speech Bubble: Oval 14">
            <a:extLst>
              <a:ext uri="{FF2B5EF4-FFF2-40B4-BE49-F238E27FC236}">
                <a16:creationId xmlns:a16="http://schemas.microsoft.com/office/drawing/2014/main" id="{4DFCBD85-4D98-49B5-A89F-0F4B977200A8}"/>
              </a:ext>
            </a:extLst>
          </p:cNvPr>
          <p:cNvSpPr/>
          <p:nvPr/>
        </p:nvSpPr>
        <p:spPr>
          <a:xfrm>
            <a:off x="4794630" y="1542143"/>
            <a:ext cx="3541486" cy="1886857"/>
          </a:xfrm>
          <a:prstGeom prst="wedgeEllipseCallout">
            <a:avLst>
              <a:gd name="adj1" fmla="val -39893"/>
              <a:gd name="adj2" fmla="val 52603"/>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2459916-DD24-4AE6-8D68-D013B4BA4B11}"/>
              </a:ext>
            </a:extLst>
          </p:cNvPr>
          <p:cNvSpPr txBox="1"/>
          <p:nvPr/>
        </p:nvSpPr>
        <p:spPr>
          <a:xfrm>
            <a:off x="4754133" y="1834776"/>
            <a:ext cx="3715657" cy="707886"/>
          </a:xfrm>
          <a:prstGeom prst="rect">
            <a:avLst/>
          </a:prstGeom>
          <a:noFill/>
        </p:spPr>
        <p:txBody>
          <a:bodyPr wrap="square" rtlCol="0">
            <a:spAutoFit/>
          </a:bodyPr>
          <a:lstStyle/>
          <a:p>
            <a:pPr algn="ctr"/>
            <a:r>
              <a:rPr lang="en-US" sz="2000" b="1" dirty="0">
                <a:solidFill>
                  <a:schemeClr val="bg2">
                    <a:lumMod val="10000"/>
                  </a:schemeClr>
                </a:solidFill>
              </a:rPr>
              <a:t>Can’t remember if I’m 85</a:t>
            </a:r>
          </a:p>
          <a:p>
            <a:pPr algn="ctr"/>
            <a:r>
              <a:rPr lang="en-US" sz="2000" b="1" dirty="0">
                <a:solidFill>
                  <a:schemeClr val="bg2">
                    <a:lumMod val="10000"/>
                  </a:schemeClr>
                </a:solidFill>
              </a:rPr>
              <a:t>or 92. Have lost all my friends. </a:t>
            </a:r>
            <a:endParaRPr lang="en-US" sz="4400" b="1" dirty="0">
              <a:solidFill>
                <a:schemeClr val="bg2">
                  <a:lumMod val="10000"/>
                </a:schemeClr>
              </a:solidFill>
            </a:endParaRPr>
          </a:p>
        </p:txBody>
      </p:sp>
      <p:sp>
        <p:nvSpPr>
          <p:cNvPr id="17" name="TextBox 16">
            <a:extLst>
              <a:ext uri="{FF2B5EF4-FFF2-40B4-BE49-F238E27FC236}">
                <a16:creationId xmlns:a16="http://schemas.microsoft.com/office/drawing/2014/main" id="{D5D128E6-F5C8-4466-895F-BDAE55DD466A}"/>
              </a:ext>
            </a:extLst>
          </p:cNvPr>
          <p:cNvSpPr txBox="1"/>
          <p:nvPr/>
        </p:nvSpPr>
        <p:spPr>
          <a:xfrm>
            <a:off x="5179258" y="2449286"/>
            <a:ext cx="2960914" cy="707886"/>
          </a:xfrm>
          <a:prstGeom prst="rect">
            <a:avLst/>
          </a:prstGeom>
          <a:noFill/>
        </p:spPr>
        <p:txBody>
          <a:bodyPr wrap="square" rtlCol="0">
            <a:spAutoFit/>
          </a:bodyPr>
          <a:lstStyle/>
          <a:p>
            <a:pPr algn="ctr"/>
            <a:r>
              <a:rPr lang="en-US" sz="2000" b="1" dirty="0">
                <a:solidFill>
                  <a:schemeClr val="bg2">
                    <a:lumMod val="10000"/>
                  </a:schemeClr>
                </a:solidFill>
              </a:rPr>
              <a:t>But, thankfully, I still have</a:t>
            </a:r>
          </a:p>
          <a:p>
            <a:pPr algn="ctr"/>
            <a:r>
              <a:rPr lang="en-US" sz="2000" b="1" dirty="0">
                <a:solidFill>
                  <a:schemeClr val="bg2">
                    <a:lumMod val="10000"/>
                  </a:schemeClr>
                </a:solidFill>
              </a:rPr>
              <a:t>my driver’s license.</a:t>
            </a:r>
            <a:endParaRPr lang="en-US" sz="4400" b="1" dirty="0">
              <a:solidFill>
                <a:schemeClr val="bg2">
                  <a:lumMod val="10000"/>
                </a:schemeClr>
              </a:solidFill>
            </a:endParaRPr>
          </a:p>
        </p:txBody>
      </p:sp>
      <p:sp>
        <p:nvSpPr>
          <p:cNvPr id="18" name="Speech Bubble: Oval 17">
            <a:extLst>
              <a:ext uri="{FF2B5EF4-FFF2-40B4-BE49-F238E27FC236}">
                <a16:creationId xmlns:a16="http://schemas.microsoft.com/office/drawing/2014/main" id="{56921DFA-40A3-428C-A8EE-2A3284212C7E}"/>
              </a:ext>
            </a:extLst>
          </p:cNvPr>
          <p:cNvSpPr/>
          <p:nvPr/>
        </p:nvSpPr>
        <p:spPr>
          <a:xfrm>
            <a:off x="1625600" y="1850571"/>
            <a:ext cx="2576286" cy="1560287"/>
          </a:xfrm>
          <a:prstGeom prst="wedgeEllipseCallout">
            <a:avLst>
              <a:gd name="adj1" fmla="val 39844"/>
              <a:gd name="adj2" fmla="val 58274"/>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DC7C91F-CC47-49D5-B8A3-5EFDC13E6C33}"/>
              </a:ext>
            </a:extLst>
          </p:cNvPr>
          <p:cNvSpPr txBox="1"/>
          <p:nvPr/>
        </p:nvSpPr>
        <p:spPr>
          <a:xfrm>
            <a:off x="1407886" y="2264233"/>
            <a:ext cx="2982686" cy="707886"/>
          </a:xfrm>
          <a:prstGeom prst="rect">
            <a:avLst/>
          </a:prstGeom>
          <a:noFill/>
        </p:spPr>
        <p:txBody>
          <a:bodyPr wrap="square" rtlCol="0">
            <a:spAutoFit/>
          </a:bodyPr>
          <a:lstStyle/>
          <a:p>
            <a:pPr algn="ctr"/>
            <a:r>
              <a:rPr lang="en-US" sz="2000" b="1" dirty="0">
                <a:solidFill>
                  <a:schemeClr val="bg2">
                    <a:lumMod val="10000"/>
                  </a:schemeClr>
                </a:solidFill>
              </a:rPr>
              <a:t>My memory’s not as sharp as it used to be. </a:t>
            </a:r>
            <a:endParaRPr lang="en-US" sz="4400" b="1" dirty="0">
              <a:solidFill>
                <a:schemeClr val="bg2">
                  <a:lumMod val="10000"/>
                </a:schemeClr>
              </a:solidFill>
            </a:endParaRPr>
          </a:p>
        </p:txBody>
      </p:sp>
      <p:sp>
        <p:nvSpPr>
          <p:cNvPr id="20" name="Speech Bubble: Oval 19">
            <a:extLst>
              <a:ext uri="{FF2B5EF4-FFF2-40B4-BE49-F238E27FC236}">
                <a16:creationId xmlns:a16="http://schemas.microsoft.com/office/drawing/2014/main" id="{95CDD8FC-B52F-4B3F-B438-3AF9625D50EE}"/>
              </a:ext>
            </a:extLst>
          </p:cNvPr>
          <p:cNvSpPr/>
          <p:nvPr/>
        </p:nvSpPr>
        <p:spPr>
          <a:xfrm>
            <a:off x="4935289" y="1944481"/>
            <a:ext cx="3077028" cy="1553028"/>
          </a:xfrm>
          <a:prstGeom prst="wedgeEllipseCallout">
            <a:avLst>
              <a:gd name="adj1" fmla="val -42959"/>
              <a:gd name="adj2" fmla="val 48397"/>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BB906B-A4D5-438E-8543-7FC2CF4CED77}"/>
              </a:ext>
            </a:extLst>
          </p:cNvPr>
          <p:cNvSpPr txBox="1"/>
          <p:nvPr/>
        </p:nvSpPr>
        <p:spPr>
          <a:xfrm>
            <a:off x="5131235" y="2336371"/>
            <a:ext cx="2677882" cy="1015663"/>
          </a:xfrm>
          <a:prstGeom prst="rect">
            <a:avLst/>
          </a:prstGeom>
          <a:noFill/>
        </p:spPr>
        <p:txBody>
          <a:bodyPr wrap="square" rtlCol="0">
            <a:spAutoFit/>
          </a:bodyPr>
          <a:lstStyle/>
          <a:p>
            <a:pPr algn="ctr"/>
            <a:r>
              <a:rPr lang="en-US" sz="2000" b="1" dirty="0">
                <a:solidFill>
                  <a:schemeClr val="bg2">
                    <a:lumMod val="10000"/>
                  </a:schemeClr>
                </a:solidFill>
              </a:rPr>
              <a:t>Also, my memory’s not as sharp as it used to be.</a:t>
            </a:r>
            <a:endParaRPr lang="en-US" sz="4400" b="1" dirty="0">
              <a:solidFill>
                <a:schemeClr val="bg2">
                  <a:lumMod val="10000"/>
                </a:schemeClr>
              </a:solidFill>
            </a:endParaRPr>
          </a:p>
        </p:txBody>
      </p:sp>
      <p:sp>
        <p:nvSpPr>
          <p:cNvPr id="23" name="Speech Bubble: Oval 22">
            <a:extLst>
              <a:ext uri="{FF2B5EF4-FFF2-40B4-BE49-F238E27FC236}">
                <a16:creationId xmlns:a16="http://schemas.microsoft.com/office/drawing/2014/main" id="{9816DA3D-8811-4C3B-8304-43C048968B12}"/>
              </a:ext>
            </a:extLst>
          </p:cNvPr>
          <p:cNvSpPr/>
          <p:nvPr/>
        </p:nvSpPr>
        <p:spPr>
          <a:xfrm>
            <a:off x="1582056" y="1821542"/>
            <a:ext cx="2721429" cy="1560287"/>
          </a:xfrm>
          <a:prstGeom prst="wedgeEllipseCallout">
            <a:avLst>
              <a:gd name="adj1" fmla="val 36377"/>
              <a:gd name="adj2" fmla="val 58274"/>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CA5D0B74-6BC7-4228-8E3C-C243A89C57D5}"/>
              </a:ext>
            </a:extLst>
          </p:cNvPr>
          <p:cNvSpPr txBox="1"/>
          <p:nvPr/>
        </p:nvSpPr>
        <p:spPr>
          <a:xfrm>
            <a:off x="1582057" y="2010233"/>
            <a:ext cx="2663372" cy="1323439"/>
          </a:xfrm>
          <a:prstGeom prst="rect">
            <a:avLst/>
          </a:prstGeom>
          <a:noFill/>
        </p:spPr>
        <p:txBody>
          <a:bodyPr wrap="square" rtlCol="0">
            <a:spAutoFit/>
          </a:bodyPr>
          <a:lstStyle/>
          <a:p>
            <a:pPr algn="ctr"/>
            <a:r>
              <a:rPr lang="en-US" sz="2000" b="1" dirty="0">
                <a:solidFill>
                  <a:schemeClr val="bg2">
                    <a:lumMod val="10000"/>
                  </a:schemeClr>
                </a:solidFill>
              </a:rPr>
              <a:t>It’s scary when you start making the same noises as your coffee maker …</a:t>
            </a:r>
            <a:endParaRPr lang="en-US" sz="4400" b="1" dirty="0">
              <a:solidFill>
                <a:schemeClr val="bg2">
                  <a:lumMod val="10000"/>
                </a:schemeClr>
              </a:solidFill>
            </a:endParaRPr>
          </a:p>
        </p:txBody>
      </p:sp>
      <p:sp>
        <p:nvSpPr>
          <p:cNvPr id="25" name="Speech Bubble: Oval 24">
            <a:extLst>
              <a:ext uri="{FF2B5EF4-FFF2-40B4-BE49-F238E27FC236}">
                <a16:creationId xmlns:a16="http://schemas.microsoft.com/office/drawing/2014/main" id="{B01CFCB2-4397-430D-8187-E978C2409DDD}"/>
              </a:ext>
            </a:extLst>
          </p:cNvPr>
          <p:cNvSpPr/>
          <p:nvPr/>
        </p:nvSpPr>
        <p:spPr>
          <a:xfrm>
            <a:off x="4884618" y="1992877"/>
            <a:ext cx="2321781" cy="1272208"/>
          </a:xfrm>
          <a:prstGeom prst="wedgeEllipseCallout">
            <a:avLst>
              <a:gd name="adj1" fmla="val -39327"/>
              <a:gd name="adj2" fmla="val 65625"/>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6" name="TextBox 25">
            <a:extLst>
              <a:ext uri="{FF2B5EF4-FFF2-40B4-BE49-F238E27FC236}">
                <a16:creationId xmlns:a16="http://schemas.microsoft.com/office/drawing/2014/main" id="{6E3B2AEA-8856-4DB4-9553-C9E5F3D359EA}"/>
              </a:ext>
            </a:extLst>
          </p:cNvPr>
          <p:cNvSpPr txBox="1"/>
          <p:nvPr/>
        </p:nvSpPr>
        <p:spPr>
          <a:xfrm>
            <a:off x="5131109" y="2080341"/>
            <a:ext cx="1940118" cy="1015663"/>
          </a:xfrm>
          <a:prstGeom prst="rect">
            <a:avLst/>
          </a:prstGeom>
          <a:noFill/>
        </p:spPr>
        <p:txBody>
          <a:bodyPr wrap="square" rtlCol="0">
            <a:spAutoFit/>
          </a:bodyPr>
          <a:lstStyle/>
          <a:p>
            <a:pPr algn="ctr"/>
            <a:r>
              <a:rPr lang="en-US" sz="2000" b="1" dirty="0">
                <a:solidFill>
                  <a:schemeClr val="bg2">
                    <a:lumMod val="10000"/>
                  </a:schemeClr>
                </a:solidFill>
              </a:rPr>
              <a:t>I tell you – growing old </a:t>
            </a:r>
            <a:r>
              <a:rPr lang="en-US" sz="2000" b="1" dirty="0" err="1">
                <a:solidFill>
                  <a:schemeClr val="bg2">
                    <a:lumMod val="10000"/>
                  </a:schemeClr>
                </a:solidFill>
              </a:rPr>
              <a:t>ain’t</a:t>
            </a:r>
            <a:r>
              <a:rPr lang="en-US" sz="2000" b="1" dirty="0">
                <a:solidFill>
                  <a:schemeClr val="bg2">
                    <a:lumMod val="10000"/>
                  </a:schemeClr>
                </a:solidFill>
              </a:rPr>
              <a:t> for sissies.</a:t>
            </a:r>
          </a:p>
        </p:txBody>
      </p:sp>
      <p:sp>
        <p:nvSpPr>
          <p:cNvPr id="27" name="Speech Bubble: Oval 26">
            <a:extLst>
              <a:ext uri="{FF2B5EF4-FFF2-40B4-BE49-F238E27FC236}">
                <a16:creationId xmlns:a16="http://schemas.microsoft.com/office/drawing/2014/main" id="{D3B71906-0FAA-456D-AF86-9F7FE96515F1}"/>
              </a:ext>
            </a:extLst>
          </p:cNvPr>
          <p:cNvSpPr/>
          <p:nvPr/>
        </p:nvSpPr>
        <p:spPr>
          <a:xfrm>
            <a:off x="4888189" y="2001532"/>
            <a:ext cx="2321781" cy="1272208"/>
          </a:xfrm>
          <a:prstGeom prst="wedgeEllipseCallout">
            <a:avLst>
              <a:gd name="adj1" fmla="val -38984"/>
              <a:gd name="adj2" fmla="val 66875"/>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8" name="TextBox 27">
            <a:extLst>
              <a:ext uri="{FF2B5EF4-FFF2-40B4-BE49-F238E27FC236}">
                <a16:creationId xmlns:a16="http://schemas.microsoft.com/office/drawing/2014/main" id="{9B27F5A0-C756-44CE-90DB-65618DF2ACA1}"/>
              </a:ext>
            </a:extLst>
          </p:cNvPr>
          <p:cNvSpPr txBox="1"/>
          <p:nvPr/>
        </p:nvSpPr>
        <p:spPr>
          <a:xfrm>
            <a:off x="5134680" y="2088996"/>
            <a:ext cx="1940118" cy="1015663"/>
          </a:xfrm>
          <a:prstGeom prst="rect">
            <a:avLst/>
          </a:prstGeom>
          <a:noFill/>
        </p:spPr>
        <p:txBody>
          <a:bodyPr wrap="square" rtlCol="0">
            <a:spAutoFit/>
          </a:bodyPr>
          <a:lstStyle/>
          <a:p>
            <a:pPr algn="ctr"/>
            <a:r>
              <a:rPr lang="en-US" sz="2000" b="1" dirty="0">
                <a:solidFill>
                  <a:schemeClr val="bg2">
                    <a:lumMod val="10000"/>
                  </a:schemeClr>
                </a:solidFill>
              </a:rPr>
              <a:t>I tell you – growing old </a:t>
            </a:r>
            <a:r>
              <a:rPr lang="en-US" sz="2000" b="1" dirty="0" err="1">
                <a:solidFill>
                  <a:schemeClr val="bg2">
                    <a:lumMod val="10000"/>
                  </a:schemeClr>
                </a:solidFill>
              </a:rPr>
              <a:t>ain’t</a:t>
            </a:r>
            <a:r>
              <a:rPr lang="en-US" sz="2000" b="1" dirty="0">
                <a:solidFill>
                  <a:schemeClr val="bg2">
                    <a:lumMod val="10000"/>
                  </a:schemeClr>
                </a:solidFill>
              </a:rPr>
              <a:t> for sissies.</a:t>
            </a:r>
          </a:p>
        </p:txBody>
      </p:sp>
      <p:sp>
        <p:nvSpPr>
          <p:cNvPr id="29" name="TextBox 28">
            <a:extLst>
              <a:ext uri="{FF2B5EF4-FFF2-40B4-BE49-F238E27FC236}">
                <a16:creationId xmlns:a16="http://schemas.microsoft.com/office/drawing/2014/main" id="{313D9AE8-5195-42A7-B3FF-E16A4DFD5030}"/>
              </a:ext>
            </a:extLst>
          </p:cNvPr>
          <p:cNvSpPr txBox="1"/>
          <p:nvPr/>
        </p:nvSpPr>
        <p:spPr>
          <a:xfrm>
            <a:off x="1615395" y="2176920"/>
            <a:ext cx="2663372" cy="707886"/>
          </a:xfrm>
          <a:prstGeom prst="rect">
            <a:avLst/>
          </a:prstGeom>
          <a:noFill/>
        </p:spPr>
        <p:txBody>
          <a:bodyPr wrap="square" rtlCol="0">
            <a:spAutoFit/>
          </a:bodyPr>
          <a:lstStyle/>
          <a:p>
            <a:pPr algn="ctr"/>
            <a:r>
              <a:rPr lang="en-US" sz="2000" b="1" dirty="0">
                <a:solidFill>
                  <a:schemeClr val="bg2">
                    <a:lumMod val="10000"/>
                  </a:schemeClr>
                </a:solidFill>
              </a:rPr>
              <a:t>… and I have an espresso machine</a:t>
            </a:r>
            <a:endParaRPr lang="en-US" sz="4400" b="1" dirty="0">
              <a:solidFill>
                <a:schemeClr val="bg2">
                  <a:lumMod val="10000"/>
                </a:schemeClr>
              </a:solidFill>
            </a:endParaRPr>
          </a:p>
        </p:txBody>
      </p:sp>
      <p:sp>
        <p:nvSpPr>
          <p:cNvPr id="2" name="Speech Bubble: Oval 1">
            <a:extLst>
              <a:ext uri="{FF2B5EF4-FFF2-40B4-BE49-F238E27FC236}">
                <a16:creationId xmlns:a16="http://schemas.microsoft.com/office/drawing/2014/main" id="{813DDD77-69C7-4E8B-A086-BF2551848619}"/>
              </a:ext>
            </a:extLst>
          </p:cNvPr>
          <p:cNvSpPr/>
          <p:nvPr/>
        </p:nvSpPr>
        <p:spPr>
          <a:xfrm>
            <a:off x="1804988" y="1833562"/>
            <a:ext cx="2509838" cy="1466850"/>
          </a:xfrm>
          <a:prstGeom prst="wedgeEllipseCallout">
            <a:avLst>
              <a:gd name="adj1" fmla="val 34954"/>
              <a:gd name="adj2" fmla="val 66071"/>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481F5A-EDC5-48FB-B16F-7AF536F071A5}"/>
              </a:ext>
            </a:extLst>
          </p:cNvPr>
          <p:cNvSpPr txBox="1"/>
          <p:nvPr/>
        </p:nvSpPr>
        <p:spPr>
          <a:xfrm>
            <a:off x="1843088" y="2000250"/>
            <a:ext cx="2371725" cy="1015663"/>
          </a:xfrm>
          <a:prstGeom prst="rect">
            <a:avLst/>
          </a:prstGeom>
          <a:noFill/>
        </p:spPr>
        <p:txBody>
          <a:bodyPr wrap="square" rtlCol="0">
            <a:spAutoFit/>
          </a:bodyPr>
          <a:lstStyle/>
          <a:p>
            <a:pPr algn="ctr"/>
            <a:r>
              <a:rPr lang="en-US" sz="2000" b="1" dirty="0">
                <a:solidFill>
                  <a:schemeClr val="bg2">
                    <a:lumMod val="10000"/>
                  </a:schemeClr>
                </a:solidFill>
              </a:rPr>
              <a:t>Although I have figured out how to prevent sagging …</a:t>
            </a:r>
          </a:p>
        </p:txBody>
      </p:sp>
      <p:sp>
        <p:nvSpPr>
          <p:cNvPr id="30" name="Speech Bubble: Oval 29">
            <a:extLst>
              <a:ext uri="{FF2B5EF4-FFF2-40B4-BE49-F238E27FC236}">
                <a16:creationId xmlns:a16="http://schemas.microsoft.com/office/drawing/2014/main" id="{7AFC2BBF-8632-4E3A-938A-4B32B071ACBC}"/>
              </a:ext>
            </a:extLst>
          </p:cNvPr>
          <p:cNvSpPr/>
          <p:nvPr/>
        </p:nvSpPr>
        <p:spPr>
          <a:xfrm>
            <a:off x="4888189" y="2011057"/>
            <a:ext cx="2321781" cy="1272208"/>
          </a:xfrm>
          <a:prstGeom prst="wedgeEllipseCallout">
            <a:avLst>
              <a:gd name="adj1" fmla="val -38984"/>
              <a:gd name="adj2" fmla="val 66875"/>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31" name="TextBox 30">
            <a:extLst>
              <a:ext uri="{FF2B5EF4-FFF2-40B4-BE49-F238E27FC236}">
                <a16:creationId xmlns:a16="http://schemas.microsoft.com/office/drawing/2014/main" id="{43D3DEC7-BA5A-475D-BC66-475723167025}"/>
              </a:ext>
            </a:extLst>
          </p:cNvPr>
          <p:cNvSpPr txBox="1"/>
          <p:nvPr/>
        </p:nvSpPr>
        <p:spPr>
          <a:xfrm>
            <a:off x="5091818" y="2222346"/>
            <a:ext cx="1940118" cy="1015663"/>
          </a:xfrm>
          <a:prstGeom prst="rect">
            <a:avLst/>
          </a:prstGeom>
          <a:noFill/>
        </p:spPr>
        <p:txBody>
          <a:bodyPr wrap="square" rtlCol="0">
            <a:spAutoFit/>
          </a:bodyPr>
          <a:lstStyle/>
          <a:p>
            <a:pPr algn="ctr"/>
            <a:r>
              <a:rPr lang="en-US" sz="2000" b="1" dirty="0">
                <a:solidFill>
                  <a:schemeClr val="bg2">
                    <a:lumMod val="10000"/>
                  </a:schemeClr>
                </a:solidFill>
              </a:rPr>
              <a:t>Just eat until all the wrinkles fill out.</a:t>
            </a:r>
          </a:p>
        </p:txBody>
      </p:sp>
    </p:spTree>
    <p:extLst>
      <p:ext uri="{BB962C8B-B14F-4D97-AF65-F5344CB8AC3E}">
        <p14:creationId xmlns:p14="http://schemas.microsoft.com/office/powerpoint/2010/main" val="84876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xEl>
                                              <p:pRg st="0" end="0"/>
                                            </p:txEl>
                                          </p:spTgt>
                                        </p:tgtEl>
                                        <p:attrNameLst>
                                          <p:attrName>style.visibility</p:attrName>
                                        </p:attrNameLst>
                                      </p:cBhvr>
                                      <p:to>
                                        <p:strVal val="visible"/>
                                      </p:to>
                                    </p:set>
                                    <p:animEffect transition="in" filter="fade">
                                      <p:cBhvr>
                                        <p:cTn id="70" dur="500"/>
                                        <p:tgtEl>
                                          <p:spTgt spid="16">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xEl>
                                              <p:pRg st="1" end="1"/>
                                            </p:txEl>
                                          </p:spTgt>
                                        </p:tgtEl>
                                        <p:attrNameLst>
                                          <p:attrName>style.visibility</p:attrName>
                                        </p:attrNameLst>
                                      </p:cBhvr>
                                      <p:to>
                                        <p:strVal val="visible"/>
                                      </p:to>
                                    </p:set>
                                    <p:animEffect transition="in" filter="fade">
                                      <p:cBhvr>
                                        <p:cTn id="73" dur="500"/>
                                        <p:tgtEl>
                                          <p:spTgt spid="16">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6">
                                            <p:txEl>
                                              <p:pRg st="0" end="0"/>
                                            </p:txEl>
                                          </p:spTgt>
                                        </p:tgtEl>
                                      </p:cBhvr>
                                    </p:animEffect>
                                    <p:set>
                                      <p:cBhvr>
                                        <p:cTn id="86" dur="1" fill="hold">
                                          <p:stCondLst>
                                            <p:cond delay="499"/>
                                          </p:stCondLst>
                                        </p:cTn>
                                        <p:tgtEl>
                                          <p:spTgt spid="16">
                                            <p:txEl>
                                              <p:pRg st="0" end="0"/>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6">
                                            <p:txEl>
                                              <p:pRg st="1" end="1"/>
                                            </p:txEl>
                                          </p:spTgt>
                                        </p:tgtEl>
                                      </p:cBhvr>
                                    </p:animEffect>
                                    <p:set>
                                      <p:cBhvr>
                                        <p:cTn id="89" dur="1" fill="hold">
                                          <p:stCondLst>
                                            <p:cond delay="499"/>
                                          </p:stCondLst>
                                        </p:cTn>
                                        <p:tgtEl>
                                          <p:spTgt spid="16">
                                            <p:txEl>
                                              <p:pRg st="1" end="1"/>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500"/>
                                        <p:tgtEl>
                                          <p:spTgt spid="2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500"/>
                                        <p:tgtEl>
                                          <p:spTgt spid="2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20"/>
                                        </p:tgtEl>
                                      </p:cBhvr>
                                    </p:animEffect>
                                    <p:set>
                                      <p:cBhvr>
                                        <p:cTn id="117" dur="1" fill="hold">
                                          <p:stCondLst>
                                            <p:cond delay="499"/>
                                          </p:stCondLst>
                                        </p:cTn>
                                        <p:tgtEl>
                                          <p:spTgt spid="2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fade">
                                      <p:cBhvr>
                                        <p:cTn id="123" dur="500"/>
                                        <p:tgtEl>
                                          <p:spTgt spid="23"/>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fade">
                                      <p:cBhvr>
                                        <p:cTn id="126" dur="500"/>
                                        <p:tgtEl>
                                          <p:spTgt spid="24"/>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1" nodeType="clickEffect">
                                  <p:stCondLst>
                                    <p:cond delay="0"/>
                                  </p:stCondLst>
                                  <p:childTnLst>
                                    <p:animEffect transition="out" filter="fade">
                                      <p:cBhvr>
                                        <p:cTn id="130" dur="500"/>
                                        <p:tgtEl>
                                          <p:spTgt spid="24"/>
                                        </p:tgtEl>
                                      </p:cBhvr>
                                    </p:animEffect>
                                    <p:set>
                                      <p:cBhvr>
                                        <p:cTn id="131" dur="1" fill="hold">
                                          <p:stCondLst>
                                            <p:cond delay="499"/>
                                          </p:stCondLst>
                                        </p:cTn>
                                        <p:tgtEl>
                                          <p:spTgt spid="24"/>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fade">
                                      <p:cBhvr>
                                        <p:cTn id="134" dur="500"/>
                                        <p:tgtEl>
                                          <p:spTgt spid="2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23"/>
                                        </p:tgtEl>
                                      </p:cBhvr>
                                    </p:animEffect>
                                    <p:set>
                                      <p:cBhvr>
                                        <p:cTn id="139" dur="1" fill="hold">
                                          <p:stCondLst>
                                            <p:cond delay="499"/>
                                          </p:stCondLst>
                                        </p:cTn>
                                        <p:tgtEl>
                                          <p:spTgt spid="2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9"/>
                                        </p:tgtEl>
                                      </p:cBhvr>
                                    </p:animEffect>
                                    <p:set>
                                      <p:cBhvr>
                                        <p:cTn id="142" dur="1" fill="hold">
                                          <p:stCondLst>
                                            <p:cond delay="499"/>
                                          </p:stCondLst>
                                        </p:cTn>
                                        <p:tgtEl>
                                          <p:spTgt spid="29"/>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500"/>
                                        <p:tgtEl>
                                          <p:spTgt spid="2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fade">
                                      <p:cBhvr>
                                        <p:cTn id="148" dur="500"/>
                                        <p:tgtEl>
                                          <p:spTgt spid="28"/>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27"/>
                                        </p:tgtEl>
                                      </p:cBhvr>
                                    </p:animEffect>
                                    <p:set>
                                      <p:cBhvr>
                                        <p:cTn id="153" dur="1" fill="hold">
                                          <p:stCondLst>
                                            <p:cond delay="499"/>
                                          </p:stCondLst>
                                        </p:cTn>
                                        <p:tgtEl>
                                          <p:spTgt spid="2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8"/>
                                        </p:tgtEl>
                                      </p:cBhvr>
                                    </p:animEffect>
                                    <p:set>
                                      <p:cBhvr>
                                        <p:cTn id="156" dur="1" fill="hold">
                                          <p:stCondLst>
                                            <p:cond delay="499"/>
                                          </p:stCondLst>
                                        </p:cTn>
                                        <p:tgtEl>
                                          <p:spTgt spid="28"/>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2"/>
                                        </p:tgtEl>
                                        <p:attrNameLst>
                                          <p:attrName>style.visibility</p:attrName>
                                        </p:attrNameLst>
                                      </p:cBhvr>
                                      <p:to>
                                        <p:strVal val="visible"/>
                                      </p:to>
                                    </p:set>
                                    <p:animEffect transition="in" filter="fade">
                                      <p:cBhvr>
                                        <p:cTn id="159" dur="500"/>
                                        <p:tgtEl>
                                          <p:spTgt spid="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4"/>
                                        </p:tgtEl>
                                        <p:attrNameLst>
                                          <p:attrName>style.visibility</p:attrName>
                                        </p:attrNameLst>
                                      </p:cBhvr>
                                      <p:to>
                                        <p:strVal val="visible"/>
                                      </p:to>
                                    </p:set>
                                    <p:animEffect transition="in" filter="fade">
                                      <p:cBhvr>
                                        <p:cTn id="162" dur="500"/>
                                        <p:tgtEl>
                                          <p:spTgt spid="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
                                        </p:tgtEl>
                                      </p:cBhvr>
                                    </p:animEffect>
                                    <p:set>
                                      <p:cBhvr>
                                        <p:cTn id="167" dur="1" fill="hold">
                                          <p:stCondLst>
                                            <p:cond delay="499"/>
                                          </p:stCondLst>
                                        </p:cTn>
                                        <p:tgtEl>
                                          <p:spTgt spid="2"/>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
                                        </p:tgtEl>
                                      </p:cBhvr>
                                    </p:animEffect>
                                    <p:set>
                                      <p:cBhvr>
                                        <p:cTn id="170" dur="1" fill="hold">
                                          <p:stCondLst>
                                            <p:cond delay="499"/>
                                          </p:stCondLst>
                                        </p:cTn>
                                        <p:tgtEl>
                                          <p:spTgt spid="4"/>
                                        </p:tgtEl>
                                        <p:attrNameLst>
                                          <p:attrName>style.visibility</p:attrName>
                                        </p:attrNameLst>
                                      </p:cBhvr>
                                      <p:to>
                                        <p:strVal val="hidden"/>
                                      </p:to>
                                    </p:set>
                                  </p:childTnLst>
                                </p:cTn>
                              </p:par>
                              <p:par>
                                <p:cTn id="171" presetID="10" presetClass="entr" presetSubtype="0" fill="hold" grpId="0" nodeType="withEffect">
                                  <p:stCondLst>
                                    <p:cond delay="0"/>
                                  </p:stCondLst>
                                  <p:childTnLst>
                                    <p:set>
                                      <p:cBhvr>
                                        <p:cTn id="172" dur="1" fill="hold">
                                          <p:stCondLst>
                                            <p:cond delay="0"/>
                                          </p:stCondLst>
                                        </p:cTn>
                                        <p:tgtEl>
                                          <p:spTgt spid="30"/>
                                        </p:tgtEl>
                                        <p:attrNameLst>
                                          <p:attrName>style.visibility</p:attrName>
                                        </p:attrNameLst>
                                      </p:cBhvr>
                                      <p:to>
                                        <p:strVal val="visible"/>
                                      </p:to>
                                    </p:set>
                                    <p:animEffect transition="in" filter="fade">
                                      <p:cBhvr>
                                        <p:cTn id="173" dur="500"/>
                                        <p:tgtEl>
                                          <p:spTgt spid="3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31"/>
                                        </p:tgtEl>
                                        <p:attrNameLst>
                                          <p:attrName>style.visibility</p:attrName>
                                        </p:attrNameLst>
                                      </p:cBhvr>
                                      <p:to>
                                        <p:strVal val="visible"/>
                                      </p:to>
                                    </p:set>
                                    <p:animEffect transition="in" filter="fade">
                                      <p:cBhvr>
                                        <p:cTn id="1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1" grpId="0" animBg="1"/>
      <p:bldP spid="11" grpId="1" animBg="1"/>
      <p:bldP spid="12" grpId="0"/>
      <p:bldP spid="12" grpId="1"/>
      <p:bldP spid="13" grpId="0" animBg="1"/>
      <p:bldP spid="13" grpId="1" animBg="1"/>
      <p:bldP spid="14" grpId="0"/>
      <p:bldP spid="14" grpId="1"/>
      <p:bldP spid="15" grpId="0" animBg="1"/>
      <p:bldP spid="15" grpId="1" animBg="1"/>
      <p:bldP spid="16" grpId="0" uiExpand="1" build="allAtOnce"/>
      <p:bldP spid="16" grpId="1" build="allAtOnce"/>
      <p:bldP spid="17" grpId="0"/>
      <p:bldP spid="17" grpId="1"/>
      <p:bldP spid="18" grpId="0" animBg="1"/>
      <p:bldP spid="18" grpId="1" animBg="1"/>
      <p:bldP spid="19" grpId="0"/>
      <p:bldP spid="19" grpId="1"/>
      <p:bldP spid="20" grpId="0" animBg="1"/>
      <p:bldP spid="20" grpId="1" animBg="1"/>
      <p:bldP spid="21" grpId="0"/>
      <p:bldP spid="21" grpId="1"/>
      <p:bldP spid="23" grpId="0" animBg="1"/>
      <p:bldP spid="23" grpId="1" animBg="1"/>
      <p:bldP spid="24" grpId="0"/>
      <p:bldP spid="24" grpId="1"/>
      <p:bldP spid="25" grpId="0" animBg="1"/>
      <p:bldP spid="25" grpId="1" animBg="1"/>
      <p:bldP spid="26" grpId="0"/>
      <p:bldP spid="26" grpId="1"/>
      <p:bldP spid="27" grpId="0" animBg="1"/>
      <p:bldP spid="27" grpId="1" animBg="1"/>
      <p:bldP spid="28" grpId="0"/>
      <p:bldP spid="28" grpId="1"/>
      <p:bldP spid="29" grpId="0"/>
      <p:bldP spid="29" grpId="1"/>
      <p:bldP spid="2" grpId="0" animBg="1"/>
      <p:bldP spid="2" grpId="1" animBg="1"/>
      <p:bldP spid="4" grpId="0"/>
      <p:bldP spid="4" grpId="1"/>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1E7D5-2759-49ED-B95E-3176CE2FEBFB}"/>
              </a:ext>
            </a:extLst>
          </p:cNvPr>
          <p:cNvSpPr txBox="1"/>
          <p:nvPr/>
        </p:nvSpPr>
        <p:spPr>
          <a:xfrm>
            <a:off x="3518929"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spTree>
    <p:extLst>
      <p:ext uri="{BB962C8B-B14F-4D97-AF65-F5344CB8AC3E}">
        <p14:creationId xmlns:p14="http://schemas.microsoft.com/office/powerpoint/2010/main" val="225464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2516E-4D06-443F-AEC5-92196605AA6C}"/>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crown </a:t>
            </a:r>
            <a:r>
              <a:rPr lang="en-US" sz="3200" dirty="0"/>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stephanos</a:t>
            </a:r>
            <a:r>
              <a:rPr lang="en-US" sz="3200" dirty="0"/>
              <a:t> – laurel wreath crown</a:t>
            </a:r>
            <a:endParaRPr lang="en-US" sz="3200" dirty="0">
              <a:solidFill>
                <a:schemeClr val="accent4">
                  <a:lumMod val="60000"/>
                  <a:lumOff val="40000"/>
                </a:schemeClr>
              </a:solidFill>
            </a:endParaRPr>
          </a:p>
        </p:txBody>
      </p:sp>
      <p:sp>
        <p:nvSpPr>
          <p:cNvPr id="4" name="TextBox 3">
            <a:extLst>
              <a:ext uri="{FF2B5EF4-FFF2-40B4-BE49-F238E27FC236}">
                <a16:creationId xmlns:a16="http://schemas.microsoft.com/office/drawing/2014/main" id="{020E64F8-BED3-4C9C-A0EE-5EFDCF63BF1F}"/>
              </a:ext>
            </a:extLst>
          </p:cNvPr>
          <p:cNvSpPr txBox="1"/>
          <p:nvPr/>
        </p:nvSpPr>
        <p:spPr>
          <a:xfrm>
            <a:off x="442175" y="1615052"/>
            <a:ext cx="8229600"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2 Cor. 5:10 ~ </a:t>
            </a:r>
            <a:r>
              <a:rPr lang="en-US" sz="3200" dirty="0">
                <a:solidFill>
                  <a:schemeClr val="accent4">
                    <a:lumMod val="60000"/>
                    <a:lumOff val="40000"/>
                  </a:schemeClr>
                </a:solidFill>
                <a:effectLst>
                  <a:outerShdw blurRad="38100" dist="38100" dir="2700000" algn="tl">
                    <a:srgbClr val="000000">
                      <a:alpha val="43137"/>
                    </a:srgbClr>
                  </a:outerShdw>
                </a:effectLst>
              </a:rPr>
              <a:t>For we must all appear before the judgment seat of Christ, that each one may receive the things done in the body, according to what he has </a:t>
            </a:r>
            <a:r>
              <a:rPr lang="en-US" sz="3200" i="1" dirty="0">
                <a:solidFill>
                  <a:schemeClr val="accent4">
                    <a:lumMod val="60000"/>
                    <a:lumOff val="40000"/>
                  </a:schemeClr>
                </a:solidFill>
                <a:effectLst>
                  <a:outerShdw blurRad="38100" dist="38100" dir="2700000" algn="tl">
                    <a:srgbClr val="000000">
                      <a:alpha val="43137"/>
                    </a:srgbClr>
                  </a:outerShdw>
                </a:effectLst>
              </a:rPr>
              <a:t>done</a:t>
            </a:r>
            <a:r>
              <a:rPr lang="en-US" sz="3200" dirty="0">
                <a:solidFill>
                  <a:schemeClr val="accent4">
                    <a:lumMod val="60000"/>
                    <a:lumOff val="40000"/>
                  </a:schemeClr>
                </a:solidFill>
                <a:effectLst>
                  <a:outerShdw blurRad="38100" dist="38100" dir="2700000" algn="tl">
                    <a:srgbClr val="000000">
                      <a:alpha val="43137"/>
                    </a:srgbClr>
                  </a:outerShdw>
                </a:effectLst>
              </a:rPr>
              <a:t>, whether good or bad. </a:t>
            </a:r>
          </a:p>
        </p:txBody>
      </p:sp>
      <p:sp>
        <p:nvSpPr>
          <p:cNvPr id="53" name="TextBox 52">
            <a:extLst>
              <a:ext uri="{FF2B5EF4-FFF2-40B4-BE49-F238E27FC236}">
                <a16:creationId xmlns:a16="http://schemas.microsoft.com/office/drawing/2014/main" id="{F5A233A7-5808-46C6-8692-25B7E004847D}"/>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4</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8</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22 </a:t>
            </a:r>
          </a:p>
        </p:txBody>
      </p:sp>
      <p:pic>
        <p:nvPicPr>
          <p:cNvPr id="6" name="Picture 2" descr="Image result for laurel wreath">
            <a:extLst>
              <a:ext uri="{FF2B5EF4-FFF2-40B4-BE49-F238E27FC236}">
                <a16:creationId xmlns:a16="http://schemas.microsoft.com/office/drawing/2014/main" id="{F32E310F-C654-4728-AE6B-5428295EDB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0" b="94161" l="1000" r="97000">
                        <a14:foregroundMark x1="28000" y1="7664" x2="26667" y2="12409"/>
                        <a14:foregroundMark x1="30000" y1="2920" x2="32333" y2="2555"/>
                        <a14:foregroundMark x1="11259" y1="28832" x2="12000" y2="32482"/>
                        <a14:foregroundMark x1="10000" y1="22628" x2="11259" y2="28832"/>
                        <a14:foregroundMark x1="5737" y1="39416" x2="7333" y2="44161"/>
                        <a14:foregroundMark x1="5000" y1="37226" x2="5737" y2="39416"/>
                        <a14:foregroundMark x1="22000" y1="85766" x2="30333" y2="85036"/>
                        <a14:foregroundMark x1="39951" y1="92472" x2="46000" y2="89781"/>
                        <a14:foregroundMark x1="35333" y1="94526" x2="39386" y2="92723"/>
                        <a14:foregroundMark x1="46000" y1="89781" x2="53667" y2="94161"/>
                        <a14:foregroundMark x1="91889" y1="29927" x2="91667" y2="31387"/>
                        <a14:foregroundMark x1="92612" y1="25182" x2="91889" y2="29927"/>
                        <a14:foregroundMark x1="92667" y1="24818" x2="92612" y2="25182"/>
                        <a14:foregroundMark x1="93403" y1="40511" x2="92000" y2="43431"/>
                        <a14:foregroundMark x1="94807" y1="37591" x2="93403" y2="40511"/>
                        <a14:foregroundMark x1="95333" y1="36496" x2="94807" y2="37591"/>
                        <a14:foregroundMark x1="96784" y1="51460" x2="93333" y2="57299"/>
                        <a14:foregroundMark x1="97000" y1="51095" x2="96784" y2="51460"/>
                        <a14:foregroundMark x1="1333" y1="47810" x2="2667" y2="50000"/>
                        <a14:foregroundMark x1="72333" y1="1460" x2="72333" y2="1460"/>
                        <a14:foregroundMark x1="79000" y1="37591" x2="81333" y2="37956"/>
                        <a14:foregroundMark x1="79000" y1="37591" x2="84524" y2="39501"/>
                        <a14:foregroundMark x1="14333" y1="33577" x2="19333" y2="30292"/>
                        <a14:foregroundMark x1="19333" y1="30292" x2="23333" y2="29927"/>
                        <a14:foregroundMark x1="1667" y1="48175" x2="1667" y2="47080"/>
                        <a14:foregroundMark x1="1667" y1="48540" x2="1667" y2="46715"/>
                        <a14:foregroundMark x1="1333" y1="46715" x2="1667" y2="49270"/>
                        <a14:backgroundMark x1="19101" y1="37591" x2="19333" y2="37591"/>
                        <a14:backgroundMark x1="13333" y1="52190" x2="13333" y2="52190"/>
                        <a14:backgroundMark x1="10000" y1="62044" x2="10000" y2="62044"/>
                        <a14:backgroundMark x1="9667" y1="61679" x2="8000" y2="61314"/>
                        <a14:backgroundMark x1="10000" y1="61679" x2="8333" y2="60584"/>
                        <a14:backgroundMark x1="15667" y1="61679" x2="15667" y2="61679"/>
                        <a14:backgroundMark x1="16333" y1="60949" x2="17000" y2="59854"/>
                        <a14:backgroundMark x1="21000" y1="70438" x2="21000" y2="70438"/>
                        <a14:backgroundMark x1="28333" y1="79197" x2="28333" y2="79197"/>
                        <a14:backgroundMark x1="37333" y1="85401" x2="36000" y2="83577"/>
                        <a14:backgroundMark x1="61667" y1="84307" x2="61667" y2="84307"/>
                        <a14:backgroundMark x1="70667" y1="78832" x2="70667" y2="78832"/>
                        <a14:backgroundMark x1="78000" y1="70803" x2="78000" y2="70803"/>
                        <a14:backgroundMark x1="87000" y1="51460" x2="87000" y2="51460"/>
                        <a14:backgroundMark x1="87000" y1="40511" x2="87000" y2="40511"/>
                        <a14:backgroundMark x1="92000" y1="37591" x2="92000" y2="37591"/>
                        <a14:backgroundMark x1="87667" y1="25182" x2="87667" y2="25182"/>
                        <a14:backgroundMark x1="77333" y1="19708" x2="77333" y2="19708"/>
                        <a14:backgroundMark x1="21333" y1="17518" x2="21333" y2="17518"/>
                        <a14:backgroundMark x1="21333" y1="17518" x2="21333" y2="17518"/>
                        <a14:backgroundMark x1="23333" y1="21168" x2="23333" y2="21168"/>
                        <a14:backgroundMark x1="29667" y1="12044" x2="31000" y2="9489"/>
                        <a14:backgroundMark x1="30667" y1="14599" x2="34667" y2="15693"/>
                        <a14:backgroundMark x1="15603" y1="30642" x2="15667" y2="30292"/>
                        <a14:backgroundMark x1="19827" y1="29152" x2="19970" y2="29139"/>
                        <a14:backgroundMark x1="9333" y1="52555" x2="8333" y2="50730"/>
                        <a14:backgroundMark x1="18000" y1="57299" x2="19000" y2="55839"/>
                        <a14:backgroundMark x1="22333" y1="66058" x2="23333" y2="63504"/>
                        <a14:backgroundMark x1="22333" y1="73358" x2="21000" y2="72263"/>
                        <a14:backgroundMark x1="30333" y1="81752" x2="28667" y2="79562"/>
                        <a14:backgroundMark x1="36667" y1="80292" x2="35333" y2="76642"/>
                        <a14:backgroundMark x1="61000" y1="85766" x2="61000" y2="85766"/>
                        <a14:backgroundMark x1="64000" y1="75182" x2="64000" y2="75182"/>
                        <a14:backgroundMark x1="62667" y1="81022" x2="63333" y2="78467"/>
                        <a14:backgroundMark x1="77333" y1="67883" x2="76667" y2="64234"/>
                        <a14:backgroundMark x1="84000" y1="62774" x2="83667" y2="62774"/>
                        <a14:backgroundMark x1="81000" y1="56569" x2="82333" y2="59489"/>
                        <a14:backgroundMark x1="88000" y1="64964" x2="88000" y2="64964"/>
                        <a14:backgroundMark x1="79444" y1="36896" x2="79333" y2="36861"/>
                        <a14:backgroundMark x1="88000" y1="28533" x2="88000" y2="27737"/>
                        <a14:backgroundMark x1="71667" y1="7299" x2="73000" y2="10584"/>
                        <a14:backgroundMark x1="84333" y1="29927" x2="83667" y2="29927"/>
                        <a14:backgroundMark x1="86000" y1="40146" x2="85667" y2="39051"/>
                        <a14:backgroundMark x1="85333" y1="39781" x2="84333" y2="39051"/>
                        <a14:backgroundMark x1="81667" y1="46350" x2="80667" y2="45620"/>
                        <a14:backgroundMark x1="333" y1="47445" x2="333" y2="45620"/>
                        <a14:backgroundMark x1="667" y1="48175" x2="667" y2="45620"/>
                      </a14:backgroundRemoval>
                    </a14:imgEffect>
                  </a14:imgLayer>
                </a14:imgProps>
              </a:ext>
              <a:ext uri="{28A0092B-C50C-407E-A947-70E740481C1C}">
                <a14:useLocalDpi xmlns:a14="http://schemas.microsoft.com/office/drawing/2010/main" val="0"/>
              </a:ext>
            </a:extLst>
          </a:blip>
          <a:srcRect/>
          <a:stretch>
            <a:fillRect/>
          </a:stretch>
        </p:blipFill>
        <p:spPr bwMode="auto">
          <a:xfrm>
            <a:off x="2063401" y="1567697"/>
            <a:ext cx="4183666" cy="38210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 name="Picture 2" descr="Image result for laurel wreath">
            <a:extLst>
              <a:ext uri="{FF2B5EF4-FFF2-40B4-BE49-F238E27FC236}">
                <a16:creationId xmlns:a16="http://schemas.microsoft.com/office/drawing/2014/main" id="{C00E9A60-E670-47EB-9587-B53D1AB80E22}"/>
              </a:ext>
            </a:extLst>
          </p:cNvPr>
          <p:cNvPicPr>
            <a:picLocks noChangeAspect="1" noChangeArrowheads="1"/>
          </p:cNvPicPr>
          <p:nvPr/>
        </p:nvPicPr>
        <p:blipFill>
          <a:blip r:embed="rId5">
            <a:duotone>
              <a:srgbClr val="FFC000">
                <a:shade val="45000"/>
                <a:satMod val="135000"/>
              </a:srgbClr>
              <a:prstClr val="white"/>
            </a:duotone>
            <a:extLst>
              <a:ext uri="{BEBA8EAE-BF5A-486C-A8C5-ECC9F3942E4B}">
                <a14:imgProps xmlns:a14="http://schemas.microsoft.com/office/drawing/2010/main">
                  <a14:imgLayer r:embed="rId4">
                    <a14:imgEffect>
                      <a14:backgroundRemoval t="1460" b="94161" l="1000" r="97000">
                        <a14:foregroundMark x1="28000" y1="7664" x2="26667" y2="12409"/>
                        <a14:foregroundMark x1="30000" y1="2920" x2="32333" y2="2555"/>
                        <a14:foregroundMark x1="11259" y1="28832" x2="12000" y2="32482"/>
                        <a14:foregroundMark x1="10000" y1="22628" x2="11259" y2="28832"/>
                        <a14:foregroundMark x1="5737" y1="39416" x2="7333" y2="44161"/>
                        <a14:foregroundMark x1="5000" y1="37226" x2="5737" y2="39416"/>
                        <a14:foregroundMark x1="22000" y1="85766" x2="30333" y2="85036"/>
                        <a14:foregroundMark x1="39951" y1="92472" x2="46000" y2="89781"/>
                        <a14:foregroundMark x1="35333" y1="94526" x2="39386" y2="92723"/>
                        <a14:foregroundMark x1="46000" y1="89781" x2="53667" y2="94161"/>
                        <a14:foregroundMark x1="91889" y1="29927" x2="91667" y2="31387"/>
                        <a14:foregroundMark x1="92612" y1="25182" x2="91889" y2="29927"/>
                        <a14:foregroundMark x1="92667" y1="24818" x2="92612" y2="25182"/>
                        <a14:foregroundMark x1="93403" y1="40511" x2="92000" y2="43431"/>
                        <a14:foregroundMark x1="94807" y1="37591" x2="93403" y2="40511"/>
                        <a14:foregroundMark x1="95333" y1="36496" x2="94807" y2="37591"/>
                        <a14:foregroundMark x1="96784" y1="51460" x2="93333" y2="57299"/>
                        <a14:foregroundMark x1="97000" y1="51095" x2="96784" y2="51460"/>
                        <a14:foregroundMark x1="1333" y1="47810" x2="2667" y2="50000"/>
                        <a14:foregroundMark x1="72333" y1="1460" x2="72333" y2="1460"/>
                        <a14:foregroundMark x1="79000" y1="37591" x2="79647" y2="37692"/>
                        <a14:foregroundMark x1="81828" y1="38569" x2="84524" y2="39501"/>
                        <a14:foregroundMark x1="79000" y1="37591" x2="79569" y2="37788"/>
                        <a14:foregroundMark x1="14333" y1="33577" x2="19333" y2="30292"/>
                        <a14:foregroundMark x1="22850" y1="29971" x2="23333" y2="29927"/>
                        <a14:foregroundMark x1="19333" y1="30292" x2="19902" y2="30240"/>
                        <a14:foregroundMark x1="1667" y1="48175" x2="1667" y2="47080"/>
                        <a14:foregroundMark x1="1667" y1="48540" x2="1667" y2="46715"/>
                        <a14:foregroundMark x1="1333" y1="46715" x2="1667" y2="49270"/>
                        <a14:backgroundMark x1="19101" y1="37591" x2="19333" y2="37591"/>
                        <a14:backgroundMark x1="13333" y1="52190" x2="13333" y2="52190"/>
                        <a14:backgroundMark x1="10000" y1="62044" x2="10000" y2="62044"/>
                        <a14:backgroundMark x1="9667" y1="61679" x2="8000" y2="61314"/>
                        <a14:backgroundMark x1="10000" y1="61679" x2="8333" y2="60584"/>
                        <a14:backgroundMark x1="15667" y1="61679" x2="15667" y2="61679"/>
                        <a14:backgroundMark x1="16333" y1="60949" x2="17000" y2="59854"/>
                        <a14:backgroundMark x1="21000" y1="70438" x2="21000" y2="70438"/>
                        <a14:backgroundMark x1="28333" y1="79197" x2="28333" y2="79197"/>
                        <a14:backgroundMark x1="37333" y1="85401" x2="36000" y2="83577"/>
                        <a14:backgroundMark x1="61667" y1="84307" x2="61667" y2="84307"/>
                        <a14:backgroundMark x1="70667" y1="78832" x2="70667" y2="78832"/>
                        <a14:backgroundMark x1="78000" y1="70803" x2="78000" y2="70803"/>
                        <a14:backgroundMark x1="87000" y1="51460" x2="87000" y2="51460"/>
                        <a14:backgroundMark x1="87000" y1="40511" x2="87000" y2="40511"/>
                        <a14:backgroundMark x1="92000" y1="37591" x2="92000" y2="37591"/>
                        <a14:backgroundMark x1="87667" y1="25182" x2="87667" y2="25182"/>
                        <a14:backgroundMark x1="77333" y1="19708" x2="77333" y2="19708"/>
                        <a14:backgroundMark x1="21333" y1="17518" x2="21333" y2="17518"/>
                        <a14:backgroundMark x1="21333" y1="17518" x2="21333" y2="17518"/>
                        <a14:backgroundMark x1="23333" y1="21168" x2="23333" y2="21168"/>
                        <a14:backgroundMark x1="29667" y1="12044" x2="31000" y2="9489"/>
                        <a14:backgroundMark x1="30667" y1="14599" x2="34667" y2="15693"/>
                        <a14:backgroundMark x1="15603" y1="30642" x2="15667" y2="30292"/>
                        <a14:backgroundMark x1="19827" y1="29152" x2="19970" y2="29139"/>
                        <a14:backgroundMark x1="9333" y1="52555" x2="8333" y2="50730"/>
                        <a14:backgroundMark x1="18000" y1="57299" x2="19000" y2="55839"/>
                        <a14:backgroundMark x1="22333" y1="66058" x2="23333" y2="63504"/>
                        <a14:backgroundMark x1="22333" y1="73358" x2="21000" y2="72263"/>
                        <a14:backgroundMark x1="30333" y1="81752" x2="28667" y2="79562"/>
                        <a14:backgroundMark x1="36667" y1="80292" x2="35333" y2="76642"/>
                        <a14:backgroundMark x1="61000" y1="85766" x2="61000" y2="85766"/>
                        <a14:backgroundMark x1="64000" y1="75182" x2="64000" y2="75182"/>
                        <a14:backgroundMark x1="62667" y1="81022" x2="63333" y2="78467"/>
                        <a14:backgroundMark x1="77333" y1="67883" x2="76667" y2="64234"/>
                        <a14:backgroundMark x1="84000" y1="62774" x2="83667" y2="62774"/>
                        <a14:backgroundMark x1="81000" y1="56569" x2="82333" y2="59489"/>
                        <a14:backgroundMark x1="88000" y1="64964" x2="88000" y2="64964"/>
                        <a14:backgroundMark x1="79444" y1="36896" x2="79333" y2="36861"/>
                        <a14:backgroundMark x1="88000" y1="28533" x2="88000" y2="27737"/>
                        <a14:backgroundMark x1="71667" y1="7299" x2="73000" y2="10584"/>
                        <a14:backgroundMark x1="84333" y1="29927" x2="83667" y2="29927"/>
                        <a14:backgroundMark x1="86000" y1="40146" x2="85667" y2="39051"/>
                        <a14:backgroundMark x1="85333" y1="39781" x2="84333" y2="39051"/>
                        <a14:backgroundMark x1="81667" y1="46350" x2="80667" y2="45620"/>
                        <a14:backgroundMark x1="333" y1="47445" x2="333" y2="45620"/>
                        <a14:backgroundMark x1="667" y1="48175" x2="667" y2="45620"/>
                        <a14:backgroundMark x1="20667" y1="28832" x2="23667" y2="28467"/>
                        <a14:backgroundMark x1="28333" y1="74818" x2="28333" y2="71533"/>
                        <a14:backgroundMark x1="80333" y1="36861" x2="82333" y2="37956"/>
                        <a14:backgroundMark x1="67000" y1="14234" x2="71000" y2="14234"/>
                      </a14:backgroundRemoval>
                    </a14:imgEffect>
                  </a14:imgLayer>
                </a14:imgProps>
              </a:ext>
              <a:ext uri="{28A0092B-C50C-407E-A947-70E740481C1C}">
                <a14:useLocalDpi xmlns:a14="http://schemas.microsoft.com/office/drawing/2010/main" val="0"/>
              </a:ext>
            </a:extLst>
          </a:blip>
          <a:srcRect/>
          <a:stretch>
            <a:fillRect/>
          </a:stretch>
        </p:blipFill>
        <p:spPr bwMode="auto">
          <a:xfrm>
            <a:off x="2063401" y="1569909"/>
            <a:ext cx="4183666" cy="382108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8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3000"/>
                                        <p:tgtEl>
                                          <p:spTgt spid="7"/>
                                        </p:tgtEl>
                                      </p:cBhvr>
                                    </p:animEffect>
                                  </p:childTnLst>
                                </p:cTn>
                              </p:par>
                              <p:par>
                                <p:cTn id="17" presetID="9" presetClass="exit" presetSubtype="0" fill="hold" nodeType="withEffect">
                                  <p:stCondLst>
                                    <p:cond delay="0"/>
                                  </p:stCondLst>
                                  <p:childTnLst>
                                    <p:animEffect transition="out" filter="dissolv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9" presetClass="exit" presetSubtype="0" fill="hold" nodeType="withEffect">
                                  <p:stCondLst>
                                    <p:cond delay="1500"/>
                                  </p:stCondLst>
                                  <p:childTnLst>
                                    <p:animEffect transition="out" filter="dissolve">
                                      <p:cBhvr>
                                        <p:cTn id="21" dur="3000"/>
                                        <p:tgtEl>
                                          <p:spTgt spid="7"/>
                                        </p:tgtEl>
                                      </p:cBhvr>
                                    </p:animEffect>
                                    <p:set>
                                      <p:cBhvr>
                                        <p:cTn id="22" dur="1" fill="hold">
                                          <p:stCondLst>
                                            <p:cond delay="2999"/>
                                          </p:stCondLst>
                                        </p:cTn>
                                        <p:tgtEl>
                                          <p:spTgt spid="7"/>
                                        </p:tgtEl>
                                        <p:attrNameLst>
                                          <p:attrName>style.visibility</p:attrName>
                                        </p:attrNameLst>
                                      </p:cBhvr>
                                      <p:to>
                                        <p:strVal val="hidden"/>
                                      </p:to>
                                    </p:set>
                                  </p:childTnLst>
                                </p:cTn>
                              </p:par>
                              <p:par>
                                <p:cTn id="23" presetID="42" presetClass="path" presetSubtype="0" accel="37000" fill="hold" nodeType="withEffect">
                                  <p:stCondLst>
                                    <p:cond delay="2000"/>
                                  </p:stCondLst>
                                  <p:childTnLst>
                                    <p:animMotion origin="layout" path="M -2.77778E-7 2.59259E-6 L -2.77778E-7 0.25 " pathEditMode="relative" rAng="0" ptsTypes="AA">
                                      <p:cBhvr>
                                        <p:cTn id="24" dur="2000" fill="hold"/>
                                        <p:tgtEl>
                                          <p:spTgt spid="7"/>
                                        </p:tgtEl>
                                        <p:attrNameLst>
                                          <p:attrName>ppt_x</p:attrName>
                                          <p:attrName>ppt_y</p:attrName>
                                        </p:attrNameLst>
                                      </p:cBhvr>
                                      <p:rCtr x="0" y="12500"/>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2 Timothy">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 Timothy">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4">
                <a:lumMod val="60000"/>
                <a:lumOff val="40000"/>
              </a:schemeClr>
            </a:solidFill>
          </a:defRPr>
        </a:defPPr>
      </a:lstStyle>
    </a:txDef>
  </a:objectDefaults>
  <a:extraClrSchemeLst/>
  <a:extLst>
    <a:ext uri="{05A4C25C-085E-4340-85A3-A5531E510DB2}">
      <thm15:themeFamily xmlns:thm15="http://schemas.microsoft.com/office/thememl/2012/main" name="2_Timothy.potx" id="{B080C3D1-6E22-4DCF-A47C-A9BE209612B2}" vid="{647D4A05-7177-4AF1-BDF9-9ED274714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2_Timothy</Template>
  <TotalTime>2344</TotalTime>
  <Words>1074</Words>
  <Application>Microsoft Office PowerPoint</Application>
  <PresentationFormat>On-screen Show (4:3)</PresentationFormat>
  <Paragraphs>127</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Return To Sender</vt:lpstr>
      <vt:lpstr>Times New Roman</vt:lpstr>
      <vt:lpstr>Calibri</vt:lpstr>
      <vt:lpstr>Archistico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8</cp:revision>
  <dcterms:created xsi:type="dcterms:W3CDTF">2018-12-21T21:12:59Z</dcterms:created>
  <dcterms:modified xsi:type="dcterms:W3CDTF">2019-02-02T22:46:22Z</dcterms:modified>
</cp:coreProperties>
</file>